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sldIdLst>
    <p:sldId id="256" r:id="rId5"/>
    <p:sldId id="354" r:id="rId6"/>
    <p:sldId id="387" r:id="rId7"/>
    <p:sldId id="388" r:id="rId8"/>
    <p:sldId id="391" r:id="rId9"/>
    <p:sldId id="392" r:id="rId10"/>
    <p:sldId id="389" r:id="rId11"/>
    <p:sldId id="390" r:id="rId12"/>
    <p:sldId id="394" r:id="rId13"/>
    <p:sldId id="395" r:id="rId14"/>
    <p:sldId id="412" r:id="rId15"/>
    <p:sldId id="413" r:id="rId16"/>
    <p:sldId id="383" r:id="rId17"/>
    <p:sldId id="384" r:id="rId18"/>
    <p:sldId id="397" r:id="rId19"/>
    <p:sldId id="355" r:id="rId20"/>
    <p:sldId id="370" r:id="rId21"/>
    <p:sldId id="382" r:id="rId22"/>
    <p:sldId id="381" r:id="rId23"/>
    <p:sldId id="363" r:id="rId24"/>
    <p:sldId id="377" r:id="rId25"/>
    <p:sldId id="358" r:id="rId26"/>
    <p:sldId id="368" r:id="rId27"/>
    <p:sldId id="366" r:id="rId28"/>
    <p:sldId id="367" r:id="rId29"/>
    <p:sldId id="415" r:id="rId30"/>
    <p:sldId id="414" r:id="rId31"/>
    <p:sldId id="406" r:id="rId32"/>
    <p:sldId id="405" r:id="rId33"/>
    <p:sldId id="378" r:id="rId34"/>
    <p:sldId id="385" r:id="rId35"/>
    <p:sldId id="419" r:id="rId36"/>
    <p:sldId id="423" r:id="rId37"/>
    <p:sldId id="421" r:id="rId38"/>
    <p:sldId id="422" r:id="rId39"/>
    <p:sldId id="371" r:id="rId40"/>
    <p:sldId id="399" r:id="rId41"/>
    <p:sldId id="398" r:id="rId42"/>
    <p:sldId id="400" r:id="rId43"/>
    <p:sldId id="409" r:id="rId44"/>
    <p:sldId id="410" r:id="rId45"/>
    <p:sldId id="379" r:id="rId46"/>
    <p:sldId id="386" r:id="rId47"/>
    <p:sldId id="403" r:id="rId48"/>
    <p:sldId id="402" r:id="rId49"/>
    <p:sldId id="418" r:id="rId50"/>
    <p:sldId id="417" r:id="rId51"/>
    <p:sldId id="380" r:id="rId52"/>
    <p:sldId id="411" r:id="rId53"/>
    <p:sldId id="416" r:id="rId54"/>
    <p:sldId id="407" r:id="rId55"/>
    <p:sldId id="408" r:id="rId56"/>
    <p:sldId id="393" r:id="rId57"/>
    <p:sldId id="401" r:id="rId58"/>
    <p:sldId id="424" r:id="rId59"/>
    <p:sldId id="376" r:id="rId60"/>
    <p:sldId id="361" r:id="rId61"/>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85267" autoAdjust="0"/>
  </p:normalViewPr>
  <p:slideViewPr>
    <p:cSldViewPr snapToGrid="0">
      <p:cViewPr varScale="1">
        <p:scale>
          <a:sx n="139" d="100"/>
          <a:sy n="139" d="100"/>
        </p:scale>
        <p:origin x="135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0" d="100"/>
          <a:sy n="50" d="100"/>
        </p:scale>
        <p:origin x="6120" y="-15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160520" cy="1677853"/>
          </a:xfrm>
          <a:prstGeom prst="rect">
            <a:avLst/>
          </a:prstGeom>
        </p:spPr>
        <p:txBody>
          <a:bodyPr vert="horz" lIns="174614" tIns="87307" rIns="174614" bIns="87307" rtlCol="0"/>
          <a:lstStyle>
            <a:lvl1pPr algn="l">
              <a:defRPr sz="2300"/>
            </a:lvl1pPr>
          </a:lstStyle>
          <a:p>
            <a:endParaRPr lang="en-US"/>
          </a:p>
        </p:txBody>
      </p:sp>
      <p:sp>
        <p:nvSpPr>
          <p:cNvPr id="3" name="Date Placeholder 2"/>
          <p:cNvSpPr>
            <a:spLocks noGrp="1"/>
          </p:cNvSpPr>
          <p:nvPr>
            <p:ph type="dt" idx="1"/>
          </p:nvPr>
        </p:nvSpPr>
        <p:spPr>
          <a:xfrm>
            <a:off x="5438461" y="1"/>
            <a:ext cx="4160520" cy="1677853"/>
          </a:xfrm>
          <a:prstGeom prst="rect">
            <a:avLst/>
          </a:prstGeom>
        </p:spPr>
        <p:txBody>
          <a:bodyPr vert="horz" lIns="174614" tIns="87307" rIns="174614" bIns="87307" rtlCol="0"/>
          <a:lstStyle>
            <a:lvl1pPr algn="r">
              <a:defRPr sz="2300"/>
            </a:lvl1pPr>
          </a:lstStyle>
          <a:p>
            <a:fld id="{9DB00D18-EE19-6240-A0C8-8D9C6562F45F}" type="datetimeFigureOut">
              <a:rPr lang="en-US" smtClean="0"/>
              <a:t>8/26/2020</a:t>
            </a:fld>
            <a:endParaRPr lang="en-US"/>
          </a:p>
        </p:txBody>
      </p:sp>
      <p:sp>
        <p:nvSpPr>
          <p:cNvPr id="4" name="Slide Image Placeholder 3"/>
          <p:cNvSpPr>
            <a:spLocks noGrp="1" noRot="1" noChangeAspect="1"/>
          </p:cNvSpPr>
          <p:nvPr>
            <p:ph type="sldImg" idx="2"/>
          </p:nvPr>
        </p:nvSpPr>
        <p:spPr>
          <a:xfrm>
            <a:off x="-5232400" y="4179888"/>
            <a:ext cx="20066000" cy="11287125"/>
          </a:xfrm>
          <a:prstGeom prst="rect">
            <a:avLst/>
          </a:prstGeom>
          <a:noFill/>
          <a:ln w="12700">
            <a:solidFill>
              <a:prstClr val="black"/>
            </a:solidFill>
          </a:ln>
        </p:spPr>
        <p:txBody>
          <a:bodyPr vert="horz" lIns="174614" tIns="87307" rIns="174614" bIns="87307" rtlCol="0" anchor="ctr"/>
          <a:lstStyle/>
          <a:p>
            <a:endParaRPr lang="en-US"/>
          </a:p>
        </p:txBody>
      </p:sp>
      <p:sp>
        <p:nvSpPr>
          <p:cNvPr id="5" name="Notes Placeholder 4"/>
          <p:cNvSpPr>
            <a:spLocks noGrp="1"/>
          </p:cNvSpPr>
          <p:nvPr>
            <p:ph type="body" sz="quarter" idx="3"/>
          </p:nvPr>
        </p:nvSpPr>
        <p:spPr>
          <a:xfrm>
            <a:off x="960120" y="16093440"/>
            <a:ext cx="7680960" cy="13167360"/>
          </a:xfrm>
          <a:prstGeom prst="rect">
            <a:avLst/>
          </a:prstGeom>
        </p:spPr>
        <p:txBody>
          <a:bodyPr vert="horz" lIns="174614" tIns="87307" rIns="174614" bIns="8730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31763070"/>
            <a:ext cx="4160520" cy="1677850"/>
          </a:xfrm>
          <a:prstGeom prst="rect">
            <a:avLst/>
          </a:prstGeom>
        </p:spPr>
        <p:txBody>
          <a:bodyPr vert="horz" lIns="174614" tIns="87307" rIns="174614" bIns="87307" rtlCol="0" anchor="b"/>
          <a:lstStyle>
            <a:lvl1pPr algn="l">
              <a:defRPr sz="2300"/>
            </a:lvl1pPr>
          </a:lstStyle>
          <a:p>
            <a:endParaRPr lang="en-US"/>
          </a:p>
        </p:txBody>
      </p:sp>
      <p:sp>
        <p:nvSpPr>
          <p:cNvPr id="7" name="Slide Number Placeholder 6"/>
          <p:cNvSpPr>
            <a:spLocks noGrp="1"/>
          </p:cNvSpPr>
          <p:nvPr>
            <p:ph type="sldNum" sz="quarter" idx="5"/>
          </p:nvPr>
        </p:nvSpPr>
        <p:spPr>
          <a:xfrm>
            <a:off x="5438461" y="31763070"/>
            <a:ext cx="4160520" cy="1677850"/>
          </a:xfrm>
          <a:prstGeom prst="rect">
            <a:avLst/>
          </a:prstGeom>
        </p:spPr>
        <p:txBody>
          <a:bodyPr vert="horz" lIns="174614" tIns="87307" rIns="174614" bIns="87307" rtlCol="0" anchor="b"/>
          <a:lstStyle>
            <a:lvl1pPr algn="r">
              <a:defRPr sz="2300"/>
            </a:lvl1pPr>
          </a:lstStyle>
          <a:p>
            <a:fld id="{5D270BD4-61F6-F04D-9E28-08132E6E382F}" type="slidenum">
              <a:rPr lang="en-US" smtClean="0"/>
              <a:t>‹#›</a:t>
            </a:fld>
            <a:endParaRPr lang="en-US"/>
          </a:p>
        </p:txBody>
      </p:sp>
    </p:spTree>
    <p:extLst>
      <p:ext uri="{BB962C8B-B14F-4D97-AF65-F5344CB8AC3E}">
        <p14:creationId xmlns:p14="http://schemas.microsoft.com/office/powerpoint/2010/main" val="389977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attending this meeting. I wanted to go over the actual LoboTime v8.1.6 upgrade differences when compared with our current version.</a:t>
            </a:r>
          </a:p>
        </p:txBody>
      </p:sp>
      <p:sp>
        <p:nvSpPr>
          <p:cNvPr id="4" name="Slide Number Placeholder 3"/>
          <p:cNvSpPr>
            <a:spLocks noGrp="1"/>
          </p:cNvSpPr>
          <p:nvPr>
            <p:ph type="sldNum" sz="quarter" idx="5"/>
          </p:nvPr>
        </p:nvSpPr>
        <p:spPr/>
        <p:txBody>
          <a:bodyPr/>
          <a:lstStyle/>
          <a:p>
            <a:fld id="{5D270BD4-61F6-F04D-9E28-08132E6E382F}" type="slidenum">
              <a:rPr lang="en-US" smtClean="0"/>
              <a:t>1</a:t>
            </a:fld>
            <a:endParaRPr lang="en-US"/>
          </a:p>
        </p:txBody>
      </p:sp>
    </p:spTree>
    <p:extLst>
      <p:ext uri="{BB962C8B-B14F-4D97-AF65-F5344CB8AC3E}">
        <p14:creationId xmlns:p14="http://schemas.microsoft.com/office/powerpoint/2010/main" val="389623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sz="2300" dirty="0"/>
              <a:t>However, in the new version:</a:t>
            </a:r>
          </a:p>
          <a:p>
            <a:pPr marL="1200470" lvl="1" indent="-327401">
              <a:buFont typeface="Arial" panose="020B0604020202020204" pitchFamily="34" charset="0"/>
              <a:buChar char="•"/>
            </a:pPr>
            <a:r>
              <a:rPr lang="en-US" sz="2300" dirty="0"/>
              <a:t>To see employee timecards and schedules now you will have to highlight the employee and then select the “Go-To” button and select the widget you would like such as timecard, and schedules.</a:t>
            </a:r>
          </a:p>
          <a:p>
            <a:pPr marL="1200470" lvl="1" indent="-327401">
              <a:buFont typeface="Arial" panose="020B0604020202020204" pitchFamily="34" charset="0"/>
              <a:buChar char="•"/>
            </a:pPr>
            <a:r>
              <a:rPr lang="en-US" sz="2300" dirty="0"/>
              <a:t>Utilizing the Go-To button you can also access your reports, timecard exception, or manage my requests as well, however, they are also located on the right side as links as well.</a:t>
            </a:r>
          </a:p>
          <a:p>
            <a:pPr marL="1200470" lvl="1" indent="-327401">
              <a:buFont typeface="Arial" panose="020B0604020202020204" pitchFamily="34" charset="0"/>
              <a:buChar char="•"/>
            </a:pPr>
            <a:r>
              <a:rPr lang="en-US" sz="2300" dirty="0"/>
              <a:t>The location of the </a:t>
            </a:r>
            <a:r>
              <a:rPr lang="en-US" sz="2300" dirty="0" err="1"/>
              <a:t>Hyperfind</a:t>
            </a:r>
            <a:r>
              <a:rPr lang="en-US" sz="2300" dirty="0"/>
              <a:t> and Pay Period drop down box have moved from the left-center side of our current version to the right hand side in the new environment.</a:t>
            </a:r>
          </a:p>
          <a:p>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10</a:t>
            </a:fld>
            <a:endParaRPr lang="en-US"/>
          </a:p>
        </p:txBody>
      </p:sp>
    </p:spTree>
    <p:extLst>
      <p:ext uri="{BB962C8B-B14F-4D97-AF65-F5344CB8AC3E}">
        <p14:creationId xmlns:p14="http://schemas.microsoft.com/office/powerpoint/2010/main" val="103967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going over the Timecard functions here and seeing how the punch, amount, schedule, approvals have been updated in the new version.</a:t>
            </a:r>
          </a:p>
        </p:txBody>
      </p:sp>
      <p:sp>
        <p:nvSpPr>
          <p:cNvPr id="4" name="Slide Number Placeholder 3"/>
          <p:cNvSpPr>
            <a:spLocks noGrp="1"/>
          </p:cNvSpPr>
          <p:nvPr>
            <p:ph type="sldNum" sz="quarter" idx="5"/>
          </p:nvPr>
        </p:nvSpPr>
        <p:spPr/>
        <p:txBody>
          <a:bodyPr/>
          <a:lstStyle/>
          <a:p>
            <a:fld id="{5D270BD4-61F6-F04D-9E28-08132E6E382F}" type="slidenum">
              <a:rPr lang="en-US" smtClean="0"/>
              <a:t>11</a:t>
            </a:fld>
            <a:endParaRPr lang="en-US"/>
          </a:p>
        </p:txBody>
      </p:sp>
    </p:spTree>
    <p:extLst>
      <p:ext uri="{BB962C8B-B14F-4D97-AF65-F5344CB8AC3E}">
        <p14:creationId xmlns:p14="http://schemas.microsoft.com/office/powerpoint/2010/main" val="141103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defTabSz="1746138">
              <a:buFont typeface="Arial" panose="020B0604020202020204" pitchFamily="34" charset="0"/>
              <a:buChar char="•"/>
              <a:defRPr/>
            </a:pPr>
            <a:r>
              <a:rPr lang="en-US" sz="2300" dirty="0"/>
              <a:t>The core functions haven’t changed, but they have been replaced with a new icon.</a:t>
            </a:r>
          </a:p>
          <a:p>
            <a:pPr marL="784601" lvl="1" indent="-327401" defTabSz="1746138">
              <a:buFont typeface="Arial" panose="020B0604020202020204" pitchFamily="34" charset="0"/>
              <a:buChar char="•"/>
              <a:defRPr/>
            </a:pPr>
            <a:r>
              <a:rPr lang="en-US" sz="2300" dirty="0"/>
              <a:t>Punch and Amount have been placed under the timekeeping icon</a:t>
            </a:r>
          </a:p>
          <a:p>
            <a:pPr marL="784601" lvl="1" indent="-327401" defTabSz="1746138">
              <a:buFont typeface="Arial" panose="020B0604020202020204" pitchFamily="34" charset="0"/>
              <a:buChar char="•"/>
              <a:defRPr/>
            </a:pPr>
            <a:r>
              <a:rPr lang="en-US" sz="2300" dirty="0"/>
              <a:t>One thing that has changed a little bit is that the export to Excel, export to CSV, and print options have moved from the “Actions” link in our current environment to the “Share” button located on the right now.</a:t>
            </a:r>
          </a:p>
          <a:p>
            <a:pPr marL="327401" indent="-327401" defTabSz="1746138">
              <a:buFont typeface="Arial" panose="020B0604020202020204" pitchFamily="34" charset="0"/>
              <a:buChar char="•"/>
              <a:defRPr/>
            </a:pPr>
            <a:endParaRPr lang="en-US" sz="2300" dirty="0"/>
          </a:p>
          <a:p>
            <a:pPr marL="327401" indent="-32740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12</a:t>
            </a:fld>
            <a:endParaRPr lang="en-US"/>
          </a:p>
        </p:txBody>
      </p:sp>
    </p:spTree>
    <p:extLst>
      <p:ext uri="{BB962C8B-B14F-4D97-AF65-F5344CB8AC3E}">
        <p14:creationId xmlns:p14="http://schemas.microsoft.com/office/powerpoint/2010/main" val="298256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be comparing the workspaces/carousel that is located in the upper right hand corner in our current environment.</a:t>
            </a:r>
          </a:p>
        </p:txBody>
      </p:sp>
      <p:sp>
        <p:nvSpPr>
          <p:cNvPr id="4" name="Slide Number Placeholder 3"/>
          <p:cNvSpPr>
            <a:spLocks noGrp="1"/>
          </p:cNvSpPr>
          <p:nvPr>
            <p:ph type="sldNum" sz="quarter" idx="5"/>
          </p:nvPr>
        </p:nvSpPr>
        <p:spPr/>
        <p:txBody>
          <a:bodyPr/>
          <a:lstStyle/>
          <a:p>
            <a:fld id="{5D270BD4-61F6-F04D-9E28-08132E6E382F}" type="slidenum">
              <a:rPr lang="en-US" smtClean="0"/>
              <a:t>13</a:t>
            </a:fld>
            <a:endParaRPr lang="en-US"/>
          </a:p>
        </p:txBody>
      </p:sp>
    </p:spTree>
    <p:extLst>
      <p:ext uri="{BB962C8B-B14F-4D97-AF65-F5344CB8AC3E}">
        <p14:creationId xmlns:p14="http://schemas.microsoft.com/office/powerpoint/2010/main" val="288011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The workspace carousel has now been replaced in v8.1.6 by clicking on the + button next to the UNM Manager tab and then selecting UNM Exempt Employee or UNM Non-Exempt Employee.</a:t>
            </a:r>
          </a:p>
          <a:p>
            <a:pPr marL="327401" indent="-327401">
              <a:buFont typeface="Arial" panose="020B0604020202020204" pitchFamily="34" charset="0"/>
              <a:buChar char="•"/>
            </a:pPr>
            <a:r>
              <a:rPr lang="en-US" dirty="0"/>
              <a:t>You can now switch between your manager workspace and your employee workspace with ease.</a:t>
            </a:r>
          </a:p>
        </p:txBody>
      </p:sp>
      <p:sp>
        <p:nvSpPr>
          <p:cNvPr id="4" name="Slide Number Placeholder 3"/>
          <p:cNvSpPr>
            <a:spLocks noGrp="1"/>
          </p:cNvSpPr>
          <p:nvPr>
            <p:ph type="sldNum" sz="quarter" idx="5"/>
          </p:nvPr>
        </p:nvSpPr>
        <p:spPr/>
        <p:txBody>
          <a:bodyPr/>
          <a:lstStyle/>
          <a:p>
            <a:fld id="{5D270BD4-61F6-F04D-9E28-08132E6E382F}" type="slidenum">
              <a:rPr lang="en-US" smtClean="0"/>
              <a:t>14</a:t>
            </a:fld>
            <a:endParaRPr lang="en-US"/>
          </a:p>
        </p:txBody>
      </p:sp>
    </p:spTree>
    <p:extLst>
      <p:ext uri="{BB962C8B-B14F-4D97-AF65-F5344CB8AC3E}">
        <p14:creationId xmlns:p14="http://schemas.microsoft.com/office/powerpoint/2010/main" val="238797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You can also access your own employee workspace or manager workspace utilizing the go-to button as well.</a:t>
            </a:r>
          </a:p>
        </p:txBody>
      </p:sp>
      <p:sp>
        <p:nvSpPr>
          <p:cNvPr id="4" name="Slide Number Placeholder 3"/>
          <p:cNvSpPr>
            <a:spLocks noGrp="1"/>
          </p:cNvSpPr>
          <p:nvPr>
            <p:ph type="sldNum" sz="quarter" idx="5"/>
          </p:nvPr>
        </p:nvSpPr>
        <p:spPr/>
        <p:txBody>
          <a:bodyPr/>
          <a:lstStyle/>
          <a:p>
            <a:fld id="{5D270BD4-61F6-F04D-9E28-08132E6E382F}" type="slidenum">
              <a:rPr lang="en-US" smtClean="0"/>
              <a:t>15</a:t>
            </a:fld>
            <a:endParaRPr lang="en-US"/>
          </a:p>
        </p:txBody>
      </p:sp>
    </p:spTree>
    <p:extLst>
      <p:ext uri="{BB962C8B-B14F-4D97-AF65-F5344CB8AC3E}">
        <p14:creationId xmlns:p14="http://schemas.microsoft.com/office/powerpoint/2010/main" val="13699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16</a:t>
            </a:fld>
            <a:endParaRPr lang="en-US"/>
          </a:p>
        </p:txBody>
      </p:sp>
    </p:spTree>
    <p:extLst>
      <p:ext uri="{BB962C8B-B14F-4D97-AF65-F5344CB8AC3E}">
        <p14:creationId xmlns:p14="http://schemas.microsoft.com/office/powerpoint/2010/main" val="31546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My Calendar was covered a little bit at the beginning of this slideshow when reviewing the exempt employee landing page, but the My Calendar view will be the same for both non-exempt and exempt employees.</a:t>
            </a:r>
          </a:p>
          <a:p>
            <a:pPr marL="327401" indent="-327401">
              <a:buFont typeface="Arial" panose="020B0604020202020204" pitchFamily="34" charset="0"/>
              <a:buChar char="•"/>
            </a:pPr>
            <a:r>
              <a:rPr lang="en-US" dirty="0"/>
              <a:t>(If Needed) Recap of changes:</a:t>
            </a:r>
          </a:p>
          <a:p>
            <a:pPr marL="1200470" lvl="1" indent="-327401">
              <a:buFont typeface="Arial" panose="020B0604020202020204" pitchFamily="34" charset="0"/>
              <a:buChar char="•"/>
            </a:pPr>
            <a:r>
              <a:rPr lang="en-US" sz="2300" dirty="0"/>
              <a:t>They moved around a few things such as</a:t>
            </a:r>
          </a:p>
          <a:p>
            <a:pPr marL="1657670" lvl="2" indent="-327401">
              <a:buFont typeface="Arial" panose="020B0604020202020204" pitchFamily="34" charset="0"/>
              <a:buChar char="•"/>
            </a:pPr>
            <a:r>
              <a:rPr lang="en-US" sz="2300" dirty="0"/>
              <a:t>Dropdown for the pay period</a:t>
            </a:r>
          </a:p>
          <a:p>
            <a:pPr marL="1657670" lvl="2" indent="-327401">
              <a:buFont typeface="Arial" panose="020B0604020202020204" pitchFamily="34" charset="0"/>
              <a:buChar char="•"/>
            </a:pPr>
            <a:r>
              <a:rPr lang="en-US" sz="2300" dirty="0"/>
              <a:t>Calendar Week selection</a:t>
            </a:r>
          </a:p>
          <a:p>
            <a:pPr marL="1657670" lvl="2" indent="-327401">
              <a:buFont typeface="Arial" panose="020B0604020202020204" pitchFamily="34" charset="0"/>
              <a:buChar char="•"/>
            </a:pPr>
            <a:r>
              <a:rPr lang="en-US" sz="2300" dirty="0"/>
              <a:t>Request Time Off which has also been updated with a new icon.</a:t>
            </a:r>
          </a:p>
          <a:p>
            <a:pPr marL="1657670" lvl="2" indent="-327401">
              <a:buFont typeface="Arial" panose="020B0604020202020204" pitchFamily="34" charset="0"/>
              <a:buChar char="•"/>
            </a:pPr>
            <a:r>
              <a:rPr lang="en-US" sz="2300" dirty="0"/>
              <a:t>Day/Week/Month View are now larger buttons with text underneath them.</a:t>
            </a:r>
          </a:p>
          <a:p>
            <a:pPr marL="1657670" lvl="2" indent="-327401">
              <a:buFont typeface="Arial" panose="020B0604020202020204" pitchFamily="34" charset="0"/>
              <a:buChar char="•"/>
            </a:pPr>
            <a:r>
              <a:rPr lang="en-US" sz="2300" dirty="0"/>
              <a:t>My Accruals is at the bottom of the page and can be used to calculate accrual totals for a future date by changing the pay period or using the calendar icon to input a date. However, Banner is still the most accurate place to go for accrual totals.</a:t>
            </a:r>
          </a:p>
          <a:p>
            <a:pPr marL="1200470" lvl="1" indent="-32740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17</a:t>
            </a:fld>
            <a:endParaRPr lang="en-US"/>
          </a:p>
        </p:txBody>
      </p:sp>
    </p:spTree>
    <p:extLst>
      <p:ext uri="{BB962C8B-B14F-4D97-AF65-F5344CB8AC3E}">
        <p14:creationId xmlns:p14="http://schemas.microsoft.com/office/powerpoint/2010/main" val="3509685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be comparing the request time off function in My Calendar. There aren’t many changes with how the request time off function works</a:t>
            </a:r>
          </a:p>
        </p:txBody>
      </p:sp>
      <p:sp>
        <p:nvSpPr>
          <p:cNvPr id="4" name="Slide Number Placeholder 3"/>
          <p:cNvSpPr>
            <a:spLocks noGrp="1"/>
          </p:cNvSpPr>
          <p:nvPr>
            <p:ph type="sldNum" sz="quarter" idx="5"/>
          </p:nvPr>
        </p:nvSpPr>
        <p:spPr/>
        <p:txBody>
          <a:bodyPr/>
          <a:lstStyle/>
          <a:p>
            <a:fld id="{5D270BD4-61F6-F04D-9E28-08132E6E382F}" type="slidenum">
              <a:rPr lang="en-US" smtClean="0"/>
              <a:t>18</a:t>
            </a:fld>
            <a:endParaRPr lang="en-US"/>
          </a:p>
        </p:txBody>
      </p:sp>
    </p:spTree>
    <p:extLst>
      <p:ext uri="{BB962C8B-B14F-4D97-AF65-F5344CB8AC3E}">
        <p14:creationId xmlns:p14="http://schemas.microsoft.com/office/powerpoint/2010/main" val="4105545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location of the request time-off button has moved and has a new icon, but you can still access and request leave in the same manner.</a:t>
            </a:r>
          </a:p>
        </p:txBody>
      </p:sp>
      <p:sp>
        <p:nvSpPr>
          <p:cNvPr id="4" name="Slide Number Placeholder 3"/>
          <p:cNvSpPr>
            <a:spLocks noGrp="1"/>
          </p:cNvSpPr>
          <p:nvPr>
            <p:ph type="sldNum" sz="quarter" idx="5"/>
          </p:nvPr>
        </p:nvSpPr>
        <p:spPr/>
        <p:txBody>
          <a:bodyPr/>
          <a:lstStyle/>
          <a:p>
            <a:fld id="{5D270BD4-61F6-F04D-9E28-08132E6E382F}" type="slidenum">
              <a:rPr lang="en-US" smtClean="0"/>
              <a:t>19</a:t>
            </a:fld>
            <a:endParaRPr lang="en-US"/>
          </a:p>
        </p:txBody>
      </p:sp>
    </p:spTree>
    <p:extLst>
      <p:ext uri="{BB962C8B-B14F-4D97-AF65-F5344CB8AC3E}">
        <p14:creationId xmlns:p14="http://schemas.microsoft.com/office/powerpoint/2010/main" val="374521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 too many changes for employees from this upgrade in fact most of the changes you will see in this presentation are for managers and supervisors.</a:t>
            </a:r>
          </a:p>
          <a:p>
            <a:pPr marL="171450" indent="-171450">
              <a:buFont typeface="Arial" panose="020B0604020202020204" pitchFamily="34" charset="0"/>
              <a:buChar char="•"/>
            </a:pPr>
            <a:r>
              <a:rPr lang="en-US" dirty="0"/>
              <a:t>However, most changes are really a new look and feel change, but the overall process behind it is still the same.</a:t>
            </a:r>
          </a:p>
          <a:p>
            <a:pPr marL="171450" indent="-171450">
              <a:buFont typeface="Arial" panose="020B0604020202020204" pitchFamily="34" charset="0"/>
              <a:buChar char="•"/>
            </a:pPr>
            <a:r>
              <a:rPr lang="en-US" dirty="0"/>
              <a:t>Additionally, there are new functionalities that adds more ways to complete certain processes.</a:t>
            </a:r>
          </a:p>
          <a:p>
            <a:pPr marL="171450" indent="-171450">
              <a:buFont typeface="Arial" panose="020B0604020202020204" pitchFamily="34" charset="0"/>
              <a:buChar char="•"/>
            </a:pPr>
            <a:r>
              <a:rPr lang="en-US" dirty="0"/>
              <a:t>Changes to the application infrastructure (Removal of Java &amp; Flash)</a:t>
            </a:r>
          </a:p>
          <a:p>
            <a:pPr marL="327401" indent="-32740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2</a:t>
            </a:fld>
            <a:endParaRPr lang="en-US"/>
          </a:p>
        </p:txBody>
      </p:sp>
    </p:spTree>
    <p:extLst>
      <p:ext uri="{BB962C8B-B14F-4D97-AF65-F5344CB8AC3E}">
        <p14:creationId xmlns:p14="http://schemas.microsoft.com/office/powerpoint/2010/main" val="1290802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off details and requesting time off is relatively unchanged as you’ll see in the next slide.</a:t>
            </a:r>
          </a:p>
        </p:txBody>
      </p:sp>
      <p:sp>
        <p:nvSpPr>
          <p:cNvPr id="4" name="Slide Number Placeholder 3"/>
          <p:cNvSpPr>
            <a:spLocks noGrp="1"/>
          </p:cNvSpPr>
          <p:nvPr>
            <p:ph type="sldNum" sz="quarter" idx="5"/>
          </p:nvPr>
        </p:nvSpPr>
        <p:spPr/>
        <p:txBody>
          <a:bodyPr/>
          <a:lstStyle/>
          <a:p>
            <a:fld id="{5D270BD4-61F6-F04D-9E28-08132E6E382F}" type="slidenum">
              <a:rPr lang="en-US" smtClean="0"/>
              <a:t>20</a:t>
            </a:fld>
            <a:endParaRPr lang="en-US"/>
          </a:p>
        </p:txBody>
      </p:sp>
    </p:spTree>
    <p:extLst>
      <p:ext uri="{BB962C8B-B14F-4D97-AF65-F5344CB8AC3E}">
        <p14:creationId xmlns:p14="http://schemas.microsoft.com/office/powerpoint/2010/main" val="347046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As I said not much has changed here as well except for the notation of the daily amount instead of duration. There has been some confusion with our current environment relating to duration and employees putting in the total amount of hours for their multi-day leave requests. However, this has been changed so that it shows that you need to put in the daily amount of hours so if an employee is taking a week off instead of putting 40 hours there they should only put 8 hours. This has been updated in our new LoboTime version so that this might limit confusion.</a:t>
            </a:r>
          </a:p>
        </p:txBody>
      </p:sp>
      <p:sp>
        <p:nvSpPr>
          <p:cNvPr id="4" name="Slide Number Placeholder 3"/>
          <p:cNvSpPr>
            <a:spLocks noGrp="1"/>
          </p:cNvSpPr>
          <p:nvPr>
            <p:ph type="sldNum" sz="quarter" idx="5"/>
          </p:nvPr>
        </p:nvSpPr>
        <p:spPr/>
        <p:txBody>
          <a:bodyPr/>
          <a:lstStyle/>
          <a:p>
            <a:fld id="{5D270BD4-61F6-F04D-9E28-08132E6E382F}" type="slidenum">
              <a:rPr lang="en-US" smtClean="0"/>
              <a:t>21</a:t>
            </a:fld>
            <a:endParaRPr lang="en-US"/>
          </a:p>
        </p:txBody>
      </p:sp>
    </p:spTree>
    <p:extLst>
      <p:ext uri="{BB962C8B-B14F-4D97-AF65-F5344CB8AC3E}">
        <p14:creationId xmlns:p14="http://schemas.microsoft.com/office/powerpoint/2010/main" val="2560157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talk about the Manager’s manage my requests</a:t>
            </a:r>
          </a:p>
        </p:txBody>
      </p:sp>
      <p:sp>
        <p:nvSpPr>
          <p:cNvPr id="4" name="Slide Number Placeholder 3"/>
          <p:cNvSpPr>
            <a:spLocks noGrp="1"/>
          </p:cNvSpPr>
          <p:nvPr>
            <p:ph type="sldNum" sz="quarter" idx="5"/>
          </p:nvPr>
        </p:nvSpPr>
        <p:spPr/>
        <p:txBody>
          <a:bodyPr/>
          <a:lstStyle/>
          <a:p>
            <a:fld id="{5D270BD4-61F6-F04D-9E28-08132E6E382F}" type="slidenum">
              <a:rPr lang="en-US" smtClean="0"/>
              <a:t>22</a:t>
            </a:fld>
            <a:endParaRPr lang="en-US"/>
          </a:p>
        </p:txBody>
      </p:sp>
    </p:spTree>
    <p:extLst>
      <p:ext uri="{BB962C8B-B14F-4D97-AF65-F5344CB8AC3E}">
        <p14:creationId xmlns:p14="http://schemas.microsoft.com/office/powerpoint/2010/main" val="1098406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Within this screenshot we can see that most of the changes involve the same changes we have been seeing which revolve around updating buttons with new icons.</a:t>
            </a:r>
          </a:p>
          <a:p>
            <a:pPr marL="327401" indent="-327401">
              <a:buFont typeface="Arial" panose="020B0604020202020204" pitchFamily="34" charset="0"/>
              <a:buChar char="•"/>
            </a:pPr>
            <a:r>
              <a:rPr lang="en-US" dirty="0"/>
              <a:t>You are unable to see the request details at the bottom of the screen anymore instead you will see their accrual balances instead.</a:t>
            </a:r>
          </a:p>
          <a:p>
            <a:pPr marL="327401" indent="-327401">
              <a:buFont typeface="Arial" panose="020B0604020202020204" pitchFamily="34" charset="0"/>
              <a:buChar char="•"/>
            </a:pPr>
            <a:r>
              <a:rPr lang="en-US" dirty="0"/>
              <a:t>Similar to our current instance you can select to approve, refuse, or retract a request.</a:t>
            </a:r>
          </a:p>
          <a:p>
            <a:pPr marL="327401" indent="-327401">
              <a:buFont typeface="Arial" panose="020B0604020202020204" pitchFamily="34" charset="0"/>
              <a:buChar char="•"/>
            </a:pPr>
            <a:r>
              <a:rPr lang="en-US" dirty="0"/>
              <a:t>Additionally like our current environment if you actually want to edit a leave request you must do it through the approve action and updating the fields as needed there, when selecting the edit button it actually won’t let you edit the details, but just provide comments, which you can do in the approval action.</a:t>
            </a:r>
          </a:p>
        </p:txBody>
      </p:sp>
      <p:sp>
        <p:nvSpPr>
          <p:cNvPr id="4" name="Slide Number Placeholder 3"/>
          <p:cNvSpPr>
            <a:spLocks noGrp="1"/>
          </p:cNvSpPr>
          <p:nvPr>
            <p:ph type="sldNum" sz="quarter" idx="5"/>
          </p:nvPr>
        </p:nvSpPr>
        <p:spPr/>
        <p:txBody>
          <a:bodyPr/>
          <a:lstStyle/>
          <a:p>
            <a:fld id="{5D270BD4-61F6-F04D-9E28-08132E6E382F}" type="slidenum">
              <a:rPr lang="en-US" smtClean="0"/>
              <a:t>23</a:t>
            </a:fld>
            <a:endParaRPr lang="en-US"/>
          </a:p>
        </p:txBody>
      </p:sp>
    </p:spTree>
    <p:extLst>
      <p:ext uri="{BB962C8B-B14F-4D97-AF65-F5344CB8AC3E}">
        <p14:creationId xmlns:p14="http://schemas.microsoft.com/office/powerpoint/2010/main" val="748153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Next we will be comparing the exempt employee timecard view</a:t>
            </a:r>
          </a:p>
        </p:txBody>
      </p:sp>
      <p:sp>
        <p:nvSpPr>
          <p:cNvPr id="4" name="Slide Number Placeholder 3"/>
          <p:cNvSpPr>
            <a:spLocks noGrp="1"/>
          </p:cNvSpPr>
          <p:nvPr>
            <p:ph type="sldNum" sz="quarter" idx="5"/>
          </p:nvPr>
        </p:nvSpPr>
        <p:spPr/>
        <p:txBody>
          <a:bodyPr/>
          <a:lstStyle/>
          <a:p>
            <a:fld id="{5D270BD4-61F6-F04D-9E28-08132E6E382F}" type="slidenum">
              <a:rPr lang="en-US" smtClean="0"/>
              <a:t>24</a:t>
            </a:fld>
            <a:endParaRPr lang="en-US"/>
          </a:p>
        </p:txBody>
      </p:sp>
    </p:spTree>
    <p:extLst>
      <p:ext uri="{BB962C8B-B14F-4D97-AF65-F5344CB8AC3E}">
        <p14:creationId xmlns:p14="http://schemas.microsoft.com/office/powerpoint/2010/main" val="334550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Not much has changed with the Exempt Employee Timecard View other than the Approve Timecard button being relocated and the addition of the “Go To” button and the “Print Timecard” button.</a:t>
            </a:r>
          </a:p>
        </p:txBody>
      </p:sp>
      <p:sp>
        <p:nvSpPr>
          <p:cNvPr id="4" name="Slide Number Placeholder 3"/>
          <p:cNvSpPr>
            <a:spLocks noGrp="1"/>
          </p:cNvSpPr>
          <p:nvPr>
            <p:ph type="sldNum" sz="quarter" idx="5"/>
          </p:nvPr>
        </p:nvSpPr>
        <p:spPr/>
        <p:txBody>
          <a:bodyPr/>
          <a:lstStyle/>
          <a:p>
            <a:fld id="{5D270BD4-61F6-F04D-9E28-08132E6E382F}" type="slidenum">
              <a:rPr lang="en-US" smtClean="0"/>
              <a:t>25</a:t>
            </a:fld>
            <a:endParaRPr lang="en-US"/>
          </a:p>
        </p:txBody>
      </p:sp>
    </p:spTree>
    <p:extLst>
      <p:ext uri="{BB962C8B-B14F-4D97-AF65-F5344CB8AC3E}">
        <p14:creationId xmlns:p14="http://schemas.microsoft.com/office/powerpoint/2010/main" val="2499892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compare the non-exempt employee timecard view.</a:t>
            </a:r>
          </a:p>
        </p:txBody>
      </p:sp>
      <p:sp>
        <p:nvSpPr>
          <p:cNvPr id="4" name="Slide Number Placeholder 3"/>
          <p:cNvSpPr>
            <a:spLocks noGrp="1"/>
          </p:cNvSpPr>
          <p:nvPr>
            <p:ph type="sldNum" sz="quarter" idx="5"/>
          </p:nvPr>
        </p:nvSpPr>
        <p:spPr/>
        <p:txBody>
          <a:bodyPr/>
          <a:lstStyle/>
          <a:p>
            <a:fld id="{5D270BD4-61F6-F04D-9E28-08132E6E382F}" type="slidenum">
              <a:rPr lang="en-US" smtClean="0"/>
              <a:t>26</a:t>
            </a:fld>
            <a:endParaRPr lang="en-US"/>
          </a:p>
        </p:txBody>
      </p:sp>
    </p:spTree>
    <p:extLst>
      <p:ext uri="{BB962C8B-B14F-4D97-AF65-F5344CB8AC3E}">
        <p14:creationId xmlns:p14="http://schemas.microsoft.com/office/powerpoint/2010/main" val="51655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can see it hasn’t changed too much. The same changes that affected the exempt employees have been updated here e.g. Go-To button and Approve Timecard view.</a:t>
            </a:r>
          </a:p>
          <a:p>
            <a:pPr marL="171450" indent="-171450">
              <a:buFont typeface="Arial" panose="020B0604020202020204" pitchFamily="34" charset="0"/>
              <a:buChar char="•"/>
            </a:pPr>
            <a:r>
              <a:rPr lang="en-US" dirty="0"/>
              <a:t>However, if you click the view icon now you can filter your timecard for days with exceptions.</a:t>
            </a:r>
          </a:p>
          <a:p>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27</a:t>
            </a:fld>
            <a:endParaRPr lang="en-US"/>
          </a:p>
        </p:txBody>
      </p:sp>
    </p:spTree>
    <p:extLst>
      <p:ext uri="{BB962C8B-B14F-4D97-AF65-F5344CB8AC3E}">
        <p14:creationId xmlns:p14="http://schemas.microsoft.com/office/powerpoint/2010/main" val="256496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view of what a Manager sees when they got to an employee’s timecard. The red circle here will highlight the change in the version of recording punches.</a:t>
            </a:r>
          </a:p>
        </p:txBody>
      </p:sp>
      <p:sp>
        <p:nvSpPr>
          <p:cNvPr id="4" name="Slide Number Placeholder 3"/>
          <p:cNvSpPr>
            <a:spLocks noGrp="1"/>
          </p:cNvSpPr>
          <p:nvPr>
            <p:ph type="sldNum" sz="quarter" idx="5"/>
          </p:nvPr>
        </p:nvSpPr>
        <p:spPr/>
        <p:txBody>
          <a:bodyPr/>
          <a:lstStyle/>
          <a:p>
            <a:fld id="{5D270BD4-61F6-F04D-9E28-08132E6E382F}" type="slidenum">
              <a:rPr lang="en-US" smtClean="0"/>
              <a:t>28</a:t>
            </a:fld>
            <a:endParaRPr lang="en-US"/>
          </a:p>
        </p:txBody>
      </p:sp>
    </p:spTree>
    <p:extLst>
      <p:ext uri="{BB962C8B-B14F-4D97-AF65-F5344CB8AC3E}">
        <p14:creationId xmlns:p14="http://schemas.microsoft.com/office/powerpoint/2010/main" val="2587246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When viewing employee’s timecards it will now show another line for each shift or clock in/clock out period instead of how in our current environment it would continue to go to the right of the original date and time instead of creating a new row for it.</a:t>
            </a:r>
          </a:p>
          <a:p>
            <a:pPr marL="327401" indent="-327401">
              <a:buFont typeface="Arial" panose="020B0604020202020204" pitchFamily="34" charset="0"/>
              <a:buChar char="•"/>
            </a:pPr>
            <a:r>
              <a:rPr lang="en-US" dirty="0"/>
              <a:t>You can also instead of typing in the In and Out boxes for punches insert them by pressing the + button to create another record for that specific day.</a:t>
            </a:r>
          </a:p>
        </p:txBody>
      </p:sp>
      <p:sp>
        <p:nvSpPr>
          <p:cNvPr id="4" name="Slide Number Placeholder 3"/>
          <p:cNvSpPr>
            <a:spLocks noGrp="1"/>
          </p:cNvSpPr>
          <p:nvPr>
            <p:ph type="sldNum" sz="quarter" idx="5"/>
          </p:nvPr>
        </p:nvSpPr>
        <p:spPr/>
        <p:txBody>
          <a:bodyPr/>
          <a:lstStyle/>
          <a:p>
            <a:fld id="{5D270BD4-61F6-F04D-9E28-08132E6E382F}" type="slidenum">
              <a:rPr lang="en-US" smtClean="0"/>
              <a:t>29</a:t>
            </a:fld>
            <a:endParaRPr lang="en-US"/>
          </a:p>
        </p:txBody>
      </p:sp>
    </p:spTree>
    <p:extLst>
      <p:ext uri="{BB962C8B-B14F-4D97-AF65-F5344CB8AC3E}">
        <p14:creationId xmlns:p14="http://schemas.microsoft.com/office/powerpoint/2010/main" val="103428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2400" y="4179888"/>
            <a:ext cx="20066000" cy="11287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0BD4-61F6-F04D-9E28-08132E6E382F}" type="slidenum">
              <a:rPr lang="en-US" smtClean="0"/>
              <a:t>3</a:t>
            </a:fld>
            <a:endParaRPr lang="en-US"/>
          </a:p>
        </p:txBody>
      </p:sp>
    </p:spTree>
    <p:extLst>
      <p:ext uri="{BB962C8B-B14F-4D97-AF65-F5344CB8AC3E}">
        <p14:creationId xmlns:p14="http://schemas.microsoft.com/office/powerpoint/2010/main" val="363055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view the approving timecard function which contains a few changes as well</a:t>
            </a:r>
          </a:p>
        </p:txBody>
      </p:sp>
      <p:sp>
        <p:nvSpPr>
          <p:cNvPr id="4" name="Slide Number Placeholder 3"/>
          <p:cNvSpPr>
            <a:spLocks noGrp="1"/>
          </p:cNvSpPr>
          <p:nvPr>
            <p:ph type="sldNum" sz="quarter" idx="5"/>
          </p:nvPr>
        </p:nvSpPr>
        <p:spPr/>
        <p:txBody>
          <a:bodyPr/>
          <a:lstStyle/>
          <a:p>
            <a:fld id="{5D270BD4-61F6-F04D-9E28-08132E6E382F}" type="slidenum">
              <a:rPr lang="en-US" smtClean="0"/>
              <a:t>30</a:t>
            </a:fld>
            <a:endParaRPr lang="en-US"/>
          </a:p>
        </p:txBody>
      </p:sp>
    </p:spTree>
    <p:extLst>
      <p:ext uri="{BB962C8B-B14F-4D97-AF65-F5344CB8AC3E}">
        <p14:creationId xmlns:p14="http://schemas.microsoft.com/office/powerpoint/2010/main" val="2758016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As you can see the Approve Timecard function has it’s own icon and has moved to the left, but the timecard approval process has not changed.</a:t>
            </a:r>
          </a:p>
        </p:txBody>
      </p:sp>
      <p:sp>
        <p:nvSpPr>
          <p:cNvPr id="4" name="Slide Number Placeholder 3"/>
          <p:cNvSpPr>
            <a:spLocks noGrp="1"/>
          </p:cNvSpPr>
          <p:nvPr>
            <p:ph type="sldNum" sz="quarter" idx="5"/>
          </p:nvPr>
        </p:nvSpPr>
        <p:spPr/>
        <p:txBody>
          <a:bodyPr/>
          <a:lstStyle/>
          <a:p>
            <a:fld id="{5D270BD4-61F6-F04D-9E28-08132E6E382F}" type="slidenum">
              <a:rPr lang="en-US" smtClean="0"/>
              <a:t>31</a:t>
            </a:fld>
            <a:endParaRPr lang="en-US"/>
          </a:p>
        </p:txBody>
      </p:sp>
    </p:spTree>
    <p:extLst>
      <p:ext uri="{BB962C8B-B14F-4D97-AF65-F5344CB8AC3E}">
        <p14:creationId xmlns:p14="http://schemas.microsoft.com/office/powerpoint/2010/main" val="680445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However, once you approve your timecard the timecard should change to yellow for any dates that you have submitted leave or have holiday credit</a:t>
            </a:r>
          </a:p>
          <a:p>
            <a:pPr marL="327401" indent="-327401">
              <a:buFont typeface="Arial" panose="020B0604020202020204" pitchFamily="34" charset="0"/>
              <a:buChar char="•"/>
            </a:pPr>
            <a:r>
              <a:rPr lang="en-US" dirty="0"/>
              <a:t>The approval record will appear at the bottom under the audits tab and with the “Approvals/Sign-offs” drop down box.</a:t>
            </a:r>
          </a:p>
        </p:txBody>
      </p:sp>
      <p:sp>
        <p:nvSpPr>
          <p:cNvPr id="4" name="Slide Number Placeholder 3"/>
          <p:cNvSpPr>
            <a:spLocks noGrp="1"/>
          </p:cNvSpPr>
          <p:nvPr>
            <p:ph type="sldNum" sz="quarter" idx="5"/>
          </p:nvPr>
        </p:nvSpPr>
        <p:spPr/>
        <p:txBody>
          <a:bodyPr/>
          <a:lstStyle/>
          <a:p>
            <a:fld id="{5D270BD4-61F6-F04D-9E28-08132E6E382F}" type="slidenum">
              <a:rPr lang="en-US" smtClean="0"/>
              <a:t>32</a:t>
            </a:fld>
            <a:endParaRPr lang="en-US"/>
          </a:p>
        </p:txBody>
      </p:sp>
    </p:spTree>
    <p:extLst>
      <p:ext uri="{BB962C8B-B14F-4D97-AF65-F5344CB8AC3E}">
        <p14:creationId xmlns:p14="http://schemas.microsoft.com/office/powerpoint/2010/main" val="1644937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You’ll see the same thing occur for our non-exempt employees as well except that their whole time card will be yellow once approved.</a:t>
            </a:r>
          </a:p>
          <a:p>
            <a:pPr marL="327401" indent="-327401">
              <a:buFont typeface="Arial" panose="020B0604020202020204" pitchFamily="34" charset="0"/>
              <a:buChar char="•"/>
            </a:pPr>
            <a:r>
              <a:rPr lang="en-US" dirty="0"/>
              <a:t>The approval will appear in the bottom under the audits tab and with the “Approvals/Sign-offs” drop down box.</a:t>
            </a:r>
          </a:p>
        </p:txBody>
      </p:sp>
      <p:sp>
        <p:nvSpPr>
          <p:cNvPr id="4" name="Slide Number Placeholder 3"/>
          <p:cNvSpPr>
            <a:spLocks noGrp="1"/>
          </p:cNvSpPr>
          <p:nvPr>
            <p:ph type="sldNum" sz="quarter" idx="5"/>
          </p:nvPr>
        </p:nvSpPr>
        <p:spPr/>
        <p:txBody>
          <a:bodyPr/>
          <a:lstStyle/>
          <a:p>
            <a:fld id="{5D270BD4-61F6-F04D-9E28-08132E6E382F}" type="slidenum">
              <a:rPr lang="en-US" smtClean="0"/>
              <a:t>33</a:t>
            </a:fld>
            <a:endParaRPr lang="en-US"/>
          </a:p>
        </p:txBody>
      </p:sp>
    </p:spTree>
    <p:extLst>
      <p:ext uri="{BB962C8B-B14F-4D97-AF65-F5344CB8AC3E}">
        <p14:creationId xmlns:p14="http://schemas.microsoft.com/office/powerpoint/2010/main" val="3579914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In the same regard manager’s approving timecards will notice that the non-exempt employee’s timecard will change to yellow as well.</a:t>
            </a:r>
          </a:p>
          <a:p>
            <a:pPr marL="327401" indent="-327401">
              <a:buFont typeface="Arial" panose="020B0604020202020204" pitchFamily="34" charset="0"/>
              <a:buChar char="•"/>
            </a:pPr>
            <a:r>
              <a:rPr lang="en-US" dirty="0"/>
              <a:t>The approval will appear in the bottom under the audits tab and with the “Approvals/Sign-offs” drop down box.</a:t>
            </a:r>
          </a:p>
        </p:txBody>
      </p:sp>
      <p:sp>
        <p:nvSpPr>
          <p:cNvPr id="4" name="Slide Number Placeholder 3"/>
          <p:cNvSpPr>
            <a:spLocks noGrp="1"/>
          </p:cNvSpPr>
          <p:nvPr>
            <p:ph type="sldNum" sz="quarter" idx="5"/>
          </p:nvPr>
        </p:nvSpPr>
        <p:spPr/>
        <p:txBody>
          <a:bodyPr/>
          <a:lstStyle/>
          <a:p>
            <a:fld id="{5D270BD4-61F6-F04D-9E28-08132E6E382F}" type="slidenum">
              <a:rPr lang="en-US" smtClean="0"/>
              <a:t>34</a:t>
            </a:fld>
            <a:endParaRPr lang="en-US"/>
          </a:p>
        </p:txBody>
      </p:sp>
    </p:spTree>
    <p:extLst>
      <p:ext uri="{BB962C8B-B14F-4D97-AF65-F5344CB8AC3E}">
        <p14:creationId xmlns:p14="http://schemas.microsoft.com/office/powerpoint/2010/main" val="1425784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Once the manager approves the timecard the card should change to a yellow color.</a:t>
            </a:r>
          </a:p>
          <a:p>
            <a:pPr marL="327401" indent="-327401">
              <a:buFont typeface="Arial" panose="020B0604020202020204" pitchFamily="34" charset="0"/>
              <a:buChar char="•"/>
            </a:pPr>
            <a:r>
              <a:rPr lang="en-US" dirty="0"/>
              <a:t>The approval will appear in the bottom under the audits tab and with the “Approvals/Sign-offs” drop down box.</a:t>
            </a:r>
          </a:p>
        </p:txBody>
      </p:sp>
      <p:sp>
        <p:nvSpPr>
          <p:cNvPr id="4" name="Slide Number Placeholder 3"/>
          <p:cNvSpPr>
            <a:spLocks noGrp="1"/>
          </p:cNvSpPr>
          <p:nvPr>
            <p:ph type="sldNum" sz="quarter" idx="5"/>
          </p:nvPr>
        </p:nvSpPr>
        <p:spPr/>
        <p:txBody>
          <a:bodyPr/>
          <a:lstStyle/>
          <a:p>
            <a:fld id="{5D270BD4-61F6-F04D-9E28-08132E6E382F}" type="slidenum">
              <a:rPr lang="en-US" smtClean="0"/>
              <a:t>35</a:t>
            </a:fld>
            <a:endParaRPr lang="en-US"/>
          </a:p>
        </p:txBody>
      </p:sp>
    </p:spTree>
    <p:extLst>
      <p:ext uri="{BB962C8B-B14F-4D97-AF65-F5344CB8AC3E}">
        <p14:creationId xmlns:p14="http://schemas.microsoft.com/office/powerpoint/2010/main" val="3878441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compare the changes to exceptions which includes some new functions or actions that can be done.</a:t>
            </a:r>
          </a:p>
        </p:txBody>
      </p:sp>
      <p:sp>
        <p:nvSpPr>
          <p:cNvPr id="4" name="Slide Number Placeholder 3"/>
          <p:cNvSpPr>
            <a:spLocks noGrp="1"/>
          </p:cNvSpPr>
          <p:nvPr>
            <p:ph type="sldNum" sz="quarter" idx="5"/>
          </p:nvPr>
        </p:nvSpPr>
        <p:spPr/>
        <p:txBody>
          <a:bodyPr/>
          <a:lstStyle/>
          <a:p>
            <a:fld id="{5D270BD4-61F6-F04D-9E28-08132E6E382F}" type="slidenum">
              <a:rPr lang="en-US" smtClean="0"/>
              <a:t>36</a:t>
            </a:fld>
            <a:endParaRPr lang="en-US"/>
          </a:p>
        </p:txBody>
      </p:sp>
    </p:spTree>
    <p:extLst>
      <p:ext uri="{BB962C8B-B14F-4D97-AF65-F5344CB8AC3E}">
        <p14:creationId xmlns:p14="http://schemas.microsoft.com/office/powerpoint/2010/main" val="119137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In the v8.1.6 version of LoboTime the changes here are seen within the actions that can be performed.</a:t>
            </a:r>
          </a:p>
          <a:p>
            <a:pPr marL="1200470" lvl="1" indent="-327401">
              <a:buFont typeface="Arial" panose="020B0604020202020204" pitchFamily="34" charset="0"/>
              <a:buChar char="•"/>
            </a:pPr>
            <a:r>
              <a:rPr lang="en-US" dirty="0"/>
              <a:t>Under the View Exceptions button you can see specific types of exceptions similar to how it is in the current version where you could highlight over the column you wanted to view and select details.</a:t>
            </a:r>
          </a:p>
          <a:p>
            <a:pPr marL="1200470" lvl="1" indent="-327401">
              <a:buFont typeface="Arial" panose="020B0604020202020204" pitchFamily="34" charset="0"/>
              <a:buChar char="•"/>
            </a:pPr>
            <a:r>
              <a:rPr lang="en-US" dirty="0"/>
              <a:t>You also have access to the timekeeping, approve, and schedule actions within this view as well so that you can complete other actions in this view as needed as well.</a:t>
            </a:r>
          </a:p>
        </p:txBody>
      </p:sp>
      <p:sp>
        <p:nvSpPr>
          <p:cNvPr id="4" name="Slide Number Placeholder 3"/>
          <p:cNvSpPr>
            <a:spLocks noGrp="1"/>
          </p:cNvSpPr>
          <p:nvPr>
            <p:ph type="sldNum" sz="quarter" idx="5"/>
          </p:nvPr>
        </p:nvSpPr>
        <p:spPr/>
        <p:txBody>
          <a:bodyPr/>
          <a:lstStyle/>
          <a:p>
            <a:fld id="{5D270BD4-61F6-F04D-9E28-08132E6E382F}" type="slidenum">
              <a:rPr lang="en-US" smtClean="0"/>
              <a:t>37</a:t>
            </a:fld>
            <a:endParaRPr lang="en-US"/>
          </a:p>
        </p:txBody>
      </p:sp>
    </p:spTree>
    <p:extLst>
      <p:ext uri="{BB962C8B-B14F-4D97-AF65-F5344CB8AC3E}">
        <p14:creationId xmlns:p14="http://schemas.microsoft.com/office/powerpoint/2010/main" val="1614437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reviewing the exception details between our two versions</a:t>
            </a:r>
          </a:p>
        </p:txBody>
      </p:sp>
      <p:sp>
        <p:nvSpPr>
          <p:cNvPr id="4" name="Slide Number Placeholder 3"/>
          <p:cNvSpPr>
            <a:spLocks noGrp="1"/>
          </p:cNvSpPr>
          <p:nvPr>
            <p:ph type="sldNum" sz="quarter" idx="5"/>
          </p:nvPr>
        </p:nvSpPr>
        <p:spPr/>
        <p:txBody>
          <a:bodyPr/>
          <a:lstStyle/>
          <a:p>
            <a:fld id="{5D270BD4-61F6-F04D-9E28-08132E6E382F}" type="slidenum">
              <a:rPr lang="en-US" smtClean="0"/>
              <a:t>38</a:t>
            </a:fld>
            <a:endParaRPr lang="en-US"/>
          </a:p>
        </p:txBody>
      </p:sp>
    </p:spTree>
    <p:extLst>
      <p:ext uri="{BB962C8B-B14F-4D97-AF65-F5344CB8AC3E}">
        <p14:creationId xmlns:p14="http://schemas.microsoft.com/office/powerpoint/2010/main" val="2224316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In this new version, when you select to view the timecard exception details it will switch you to the specific employee’s timecard and only display days with exceptions. </a:t>
            </a:r>
          </a:p>
          <a:p>
            <a:pPr marL="327401" indent="-327401">
              <a:buFont typeface="Arial" panose="020B0604020202020204" pitchFamily="34" charset="0"/>
              <a:buChar char="•"/>
            </a:pPr>
            <a:r>
              <a:rPr lang="en-US" dirty="0"/>
              <a:t>Unfortunately, unlike in our current version you can only view one employee’s timecard exceptions at a time, however, you can scroll through them using the arrow next to the employee’s name.</a:t>
            </a:r>
          </a:p>
          <a:p>
            <a:pPr marL="327401" indent="-327401">
              <a:buFont typeface="Arial" panose="020B0604020202020204" pitchFamily="34" charset="0"/>
              <a:buChar char="•"/>
            </a:pPr>
            <a:r>
              <a:rPr lang="en-US" dirty="0"/>
              <a:t>They did simplify correcting these exceptions within the timecard, you can now just add in the time directly in the fields for any missed exceptions.</a:t>
            </a:r>
          </a:p>
        </p:txBody>
      </p:sp>
      <p:sp>
        <p:nvSpPr>
          <p:cNvPr id="4" name="Slide Number Placeholder 3"/>
          <p:cNvSpPr>
            <a:spLocks noGrp="1"/>
          </p:cNvSpPr>
          <p:nvPr>
            <p:ph type="sldNum" sz="quarter" idx="5"/>
          </p:nvPr>
        </p:nvSpPr>
        <p:spPr/>
        <p:txBody>
          <a:bodyPr/>
          <a:lstStyle/>
          <a:p>
            <a:fld id="{5D270BD4-61F6-F04D-9E28-08132E6E382F}" type="slidenum">
              <a:rPr lang="en-US" smtClean="0"/>
              <a:t>39</a:t>
            </a:fld>
            <a:endParaRPr lang="en-US"/>
          </a:p>
        </p:txBody>
      </p:sp>
    </p:spTree>
    <p:extLst>
      <p:ext uri="{BB962C8B-B14F-4D97-AF65-F5344CB8AC3E}">
        <p14:creationId xmlns:p14="http://schemas.microsoft.com/office/powerpoint/2010/main" val="200915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sz="2300" dirty="0"/>
              <a:t>As you can see when comparing between the two images that other than for a few items being moved around that most of the items are still the same.</a:t>
            </a:r>
          </a:p>
          <a:p>
            <a:pPr marL="1200470" lvl="1" indent="-327401">
              <a:buFont typeface="Arial" panose="020B0604020202020204" pitchFamily="34" charset="0"/>
              <a:buChar char="•"/>
            </a:pPr>
            <a:r>
              <a:rPr lang="en-US" sz="2300" dirty="0"/>
              <a:t>They moved around a few things such as</a:t>
            </a:r>
          </a:p>
          <a:p>
            <a:pPr marL="1200470" lvl="1" indent="-327401">
              <a:buFont typeface="Arial" panose="020B0604020202020204" pitchFamily="34" charset="0"/>
              <a:buChar char="•"/>
            </a:pPr>
            <a:r>
              <a:rPr lang="en-US" sz="2300" dirty="0"/>
              <a:t>Dropdown for the pay period</a:t>
            </a:r>
          </a:p>
          <a:p>
            <a:pPr marL="1200470" lvl="1" indent="-327401">
              <a:buFont typeface="Arial" panose="020B0604020202020204" pitchFamily="34" charset="0"/>
              <a:buChar char="•"/>
            </a:pPr>
            <a:r>
              <a:rPr lang="en-US" sz="2300" dirty="0"/>
              <a:t>Calendar Week selection</a:t>
            </a:r>
          </a:p>
          <a:p>
            <a:pPr marL="1200470" lvl="1" indent="-327401">
              <a:buFont typeface="Arial" panose="020B0604020202020204" pitchFamily="34" charset="0"/>
              <a:buChar char="•"/>
            </a:pPr>
            <a:r>
              <a:rPr lang="en-US" sz="2300" dirty="0"/>
              <a:t>Request Time Off which has also been updated with a new icon.</a:t>
            </a:r>
          </a:p>
          <a:p>
            <a:pPr marL="1200470" lvl="1" indent="-327401">
              <a:buFont typeface="Arial" panose="020B0604020202020204" pitchFamily="34" charset="0"/>
              <a:buChar char="•"/>
            </a:pPr>
            <a:r>
              <a:rPr lang="en-US" sz="2300" dirty="0"/>
              <a:t>Day/Week/Month View are now larger buttons with text underneath them.</a:t>
            </a:r>
          </a:p>
          <a:p>
            <a:pPr marL="1200470" lvl="1" indent="-327401">
              <a:buFont typeface="Arial" panose="020B0604020202020204" pitchFamily="34" charset="0"/>
              <a:buChar char="•"/>
            </a:pPr>
            <a:r>
              <a:rPr lang="en-US" sz="2300" dirty="0"/>
              <a:t>My Accruals is at the bottom of the page and can be used to calculate accrual totals for a future date by changing the pay period or using the calendar icon to input a date. However, Banner is still the most accurate place to go for accrual totals.</a:t>
            </a:r>
          </a:p>
          <a:p>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4</a:t>
            </a:fld>
            <a:endParaRPr lang="en-US"/>
          </a:p>
        </p:txBody>
      </p:sp>
    </p:spTree>
    <p:extLst>
      <p:ext uri="{BB962C8B-B14F-4D97-AF65-F5344CB8AC3E}">
        <p14:creationId xmlns:p14="http://schemas.microsoft.com/office/powerpoint/2010/main" val="2904412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0BD4-61F6-F04D-9E28-08132E6E382F}" type="slidenum">
              <a:rPr lang="en-US" smtClean="0"/>
              <a:t>40</a:t>
            </a:fld>
            <a:endParaRPr lang="en-US"/>
          </a:p>
        </p:txBody>
      </p:sp>
    </p:spTree>
    <p:extLst>
      <p:ext uri="{BB962C8B-B14F-4D97-AF65-F5344CB8AC3E}">
        <p14:creationId xmlns:p14="http://schemas.microsoft.com/office/powerpoint/2010/main" val="3449866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new version when you click on UNM Manager Genies it will automatically open up to quick find.</a:t>
            </a:r>
          </a:p>
          <a:p>
            <a:pPr marL="171450" indent="-171450">
              <a:buFont typeface="Arial" panose="020B0604020202020204" pitchFamily="34" charset="0"/>
              <a:buChar char="•"/>
            </a:pPr>
            <a:r>
              <a:rPr lang="en-US" dirty="0"/>
              <a:t>However, if you click the arrow next to the </a:t>
            </a:r>
            <a:r>
              <a:rPr lang="en-US" dirty="0" err="1"/>
              <a:t>quickfind</a:t>
            </a:r>
            <a:r>
              <a:rPr lang="en-US" dirty="0"/>
              <a:t> it will be a dropdown box with the other genies.</a:t>
            </a:r>
          </a:p>
        </p:txBody>
      </p:sp>
      <p:sp>
        <p:nvSpPr>
          <p:cNvPr id="4" name="Slide Number Placeholder 3"/>
          <p:cNvSpPr>
            <a:spLocks noGrp="1"/>
          </p:cNvSpPr>
          <p:nvPr>
            <p:ph type="sldNum" sz="quarter" idx="5"/>
          </p:nvPr>
        </p:nvSpPr>
        <p:spPr/>
        <p:txBody>
          <a:bodyPr/>
          <a:lstStyle/>
          <a:p>
            <a:fld id="{5D270BD4-61F6-F04D-9E28-08132E6E382F}" type="slidenum">
              <a:rPr lang="en-US" smtClean="0"/>
              <a:t>41</a:t>
            </a:fld>
            <a:endParaRPr lang="en-US"/>
          </a:p>
        </p:txBody>
      </p:sp>
    </p:spTree>
    <p:extLst>
      <p:ext uri="{BB962C8B-B14F-4D97-AF65-F5344CB8AC3E}">
        <p14:creationId xmlns:p14="http://schemas.microsoft.com/office/powerpoint/2010/main" val="4201998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42</a:t>
            </a:fld>
            <a:endParaRPr lang="en-US"/>
          </a:p>
        </p:txBody>
      </p:sp>
    </p:spTree>
    <p:extLst>
      <p:ext uri="{BB962C8B-B14F-4D97-AF65-F5344CB8AC3E}">
        <p14:creationId xmlns:p14="http://schemas.microsoft.com/office/powerpoint/2010/main" val="1102927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Schedules for Timecards have moved from the bottom of the page to the last column of the Timecard.</a:t>
            </a:r>
          </a:p>
        </p:txBody>
      </p:sp>
      <p:sp>
        <p:nvSpPr>
          <p:cNvPr id="4" name="Slide Number Placeholder 3"/>
          <p:cNvSpPr>
            <a:spLocks noGrp="1"/>
          </p:cNvSpPr>
          <p:nvPr>
            <p:ph type="sldNum" sz="quarter" idx="5"/>
          </p:nvPr>
        </p:nvSpPr>
        <p:spPr/>
        <p:txBody>
          <a:bodyPr/>
          <a:lstStyle/>
          <a:p>
            <a:fld id="{5D270BD4-61F6-F04D-9E28-08132E6E382F}" type="slidenum">
              <a:rPr lang="en-US" smtClean="0"/>
              <a:t>43</a:t>
            </a:fld>
            <a:endParaRPr lang="en-US"/>
          </a:p>
        </p:txBody>
      </p:sp>
    </p:spTree>
    <p:extLst>
      <p:ext uri="{BB962C8B-B14F-4D97-AF65-F5344CB8AC3E}">
        <p14:creationId xmlns:p14="http://schemas.microsoft.com/office/powerpoint/2010/main" val="3582496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much has changed between our current version of schedule editor compared to the newer version.</a:t>
            </a:r>
          </a:p>
        </p:txBody>
      </p:sp>
      <p:sp>
        <p:nvSpPr>
          <p:cNvPr id="4" name="Slide Number Placeholder 3"/>
          <p:cNvSpPr>
            <a:spLocks noGrp="1"/>
          </p:cNvSpPr>
          <p:nvPr>
            <p:ph type="sldNum" sz="quarter" idx="5"/>
          </p:nvPr>
        </p:nvSpPr>
        <p:spPr/>
        <p:txBody>
          <a:bodyPr/>
          <a:lstStyle/>
          <a:p>
            <a:fld id="{5D270BD4-61F6-F04D-9E28-08132E6E382F}" type="slidenum">
              <a:rPr lang="en-US" smtClean="0"/>
              <a:t>44</a:t>
            </a:fld>
            <a:endParaRPr lang="en-US"/>
          </a:p>
        </p:txBody>
      </p:sp>
    </p:spTree>
    <p:extLst>
      <p:ext uri="{BB962C8B-B14F-4D97-AF65-F5344CB8AC3E}">
        <p14:creationId xmlns:p14="http://schemas.microsoft.com/office/powerpoint/2010/main" val="3249881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You can utilize the quick actions in the schedule tab to be able to insert shift templates quickly or you can also manually enter in their schedules here as well.</a:t>
            </a:r>
          </a:p>
        </p:txBody>
      </p:sp>
      <p:sp>
        <p:nvSpPr>
          <p:cNvPr id="4" name="Slide Number Placeholder 3"/>
          <p:cNvSpPr>
            <a:spLocks noGrp="1"/>
          </p:cNvSpPr>
          <p:nvPr>
            <p:ph type="sldNum" sz="quarter" idx="5"/>
          </p:nvPr>
        </p:nvSpPr>
        <p:spPr/>
        <p:txBody>
          <a:bodyPr/>
          <a:lstStyle/>
          <a:p>
            <a:fld id="{5D270BD4-61F6-F04D-9E28-08132E6E382F}" type="slidenum">
              <a:rPr lang="en-US" smtClean="0"/>
              <a:t>45</a:t>
            </a:fld>
            <a:endParaRPr lang="en-US"/>
          </a:p>
        </p:txBody>
      </p:sp>
    </p:spTree>
    <p:extLst>
      <p:ext uri="{BB962C8B-B14F-4D97-AF65-F5344CB8AC3E}">
        <p14:creationId xmlns:p14="http://schemas.microsoft.com/office/powerpoint/2010/main" val="2015047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Here we will be comparing how to access schedule pattern, however, not much has changed.</a:t>
            </a:r>
          </a:p>
        </p:txBody>
      </p:sp>
      <p:sp>
        <p:nvSpPr>
          <p:cNvPr id="4" name="Slide Number Placeholder 3"/>
          <p:cNvSpPr>
            <a:spLocks noGrp="1"/>
          </p:cNvSpPr>
          <p:nvPr>
            <p:ph type="sldNum" sz="quarter" idx="5"/>
          </p:nvPr>
        </p:nvSpPr>
        <p:spPr/>
        <p:txBody>
          <a:bodyPr/>
          <a:lstStyle/>
          <a:p>
            <a:fld id="{5D270BD4-61F6-F04D-9E28-08132E6E382F}" type="slidenum">
              <a:rPr lang="en-US" smtClean="0"/>
              <a:t>46</a:t>
            </a:fld>
            <a:endParaRPr lang="en-US"/>
          </a:p>
        </p:txBody>
      </p:sp>
    </p:spTree>
    <p:extLst>
      <p:ext uri="{BB962C8B-B14F-4D97-AF65-F5344CB8AC3E}">
        <p14:creationId xmlns:p14="http://schemas.microsoft.com/office/powerpoint/2010/main" val="3975060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To set up repeating shift patterns you can right click on an employee’s name and select “Schedule Pattern” to be able to add in the repeating shift pattern that you need for your employees.</a:t>
            </a:r>
          </a:p>
        </p:txBody>
      </p:sp>
      <p:sp>
        <p:nvSpPr>
          <p:cNvPr id="4" name="Slide Number Placeholder 3"/>
          <p:cNvSpPr>
            <a:spLocks noGrp="1"/>
          </p:cNvSpPr>
          <p:nvPr>
            <p:ph type="sldNum" sz="quarter" idx="5"/>
          </p:nvPr>
        </p:nvSpPr>
        <p:spPr/>
        <p:txBody>
          <a:bodyPr/>
          <a:lstStyle/>
          <a:p>
            <a:fld id="{5D270BD4-61F6-F04D-9E28-08132E6E382F}" type="slidenum">
              <a:rPr lang="en-US" smtClean="0"/>
              <a:t>47</a:t>
            </a:fld>
            <a:endParaRPr lang="en-US"/>
          </a:p>
        </p:txBody>
      </p:sp>
    </p:spTree>
    <p:extLst>
      <p:ext uri="{BB962C8B-B14F-4D97-AF65-F5344CB8AC3E}">
        <p14:creationId xmlns:p14="http://schemas.microsoft.com/office/powerpoint/2010/main" val="3471943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There was a change with the “Move Amounts” function in our new version.</a:t>
            </a:r>
          </a:p>
          <a:p>
            <a:pPr marL="327401" indent="-327401">
              <a:buFont typeface="Arial" panose="020B0604020202020204" pitchFamily="34" charset="0"/>
              <a:buChar char="•"/>
            </a:pPr>
            <a:r>
              <a:rPr lang="en-US" dirty="0"/>
              <a:t>Most steps will not change, however, now you will need to go to an employee’s timecard and then scroll down to the Totals at the bottom of the page.</a:t>
            </a:r>
          </a:p>
          <a:p>
            <a:pPr marL="327401" indent="-327401">
              <a:buFont typeface="Arial" panose="020B0604020202020204" pitchFamily="34" charset="0"/>
              <a:buChar char="•"/>
            </a:pPr>
            <a:r>
              <a:rPr lang="en-US" dirty="0"/>
              <a:t>Change the dropdowns to be set to “Daily” and “All” for their respective drop downs.</a:t>
            </a:r>
          </a:p>
        </p:txBody>
      </p:sp>
      <p:sp>
        <p:nvSpPr>
          <p:cNvPr id="4" name="Slide Number Placeholder 3"/>
          <p:cNvSpPr>
            <a:spLocks noGrp="1"/>
          </p:cNvSpPr>
          <p:nvPr>
            <p:ph type="sldNum" sz="quarter" idx="5"/>
          </p:nvPr>
        </p:nvSpPr>
        <p:spPr/>
        <p:txBody>
          <a:bodyPr/>
          <a:lstStyle/>
          <a:p>
            <a:fld id="{5D270BD4-61F6-F04D-9E28-08132E6E382F}" type="slidenum">
              <a:rPr lang="en-US" smtClean="0"/>
              <a:t>48</a:t>
            </a:fld>
            <a:endParaRPr lang="en-US"/>
          </a:p>
        </p:txBody>
      </p:sp>
    </p:spTree>
    <p:extLst>
      <p:ext uri="{BB962C8B-B14F-4D97-AF65-F5344CB8AC3E}">
        <p14:creationId xmlns:p14="http://schemas.microsoft.com/office/powerpoint/2010/main" val="3859996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you see here</a:t>
            </a:r>
          </a:p>
        </p:txBody>
      </p:sp>
      <p:sp>
        <p:nvSpPr>
          <p:cNvPr id="4" name="Slide Number Placeholder 3"/>
          <p:cNvSpPr>
            <a:spLocks noGrp="1"/>
          </p:cNvSpPr>
          <p:nvPr>
            <p:ph type="sldNum" sz="quarter" idx="5"/>
          </p:nvPr>
        </p:nvSpPr>
        <p:spPr/>
        <p:txBody>
          <a:bodyPr/>
          <a:lstStyle/>
          <a:p>
            <a:fld id="{5D270BD4-61F6-F04D-9E28-08132E6E382F}" type="slidenum">
              <a:rPr lang="en-US" smtClean="0"/>
              <a:t>49</a:t>
            </a:fld>
            <a:endParaRPr lang="en-US"/>
          </a:p>
        </p:txBody>
      </p:sp>
    </p:spTree>
    <p:extLst>
      <p:ext uri="{BB962C8B-B14F-4D97-AF65-F5344CB8AC3E}">
        <p14:creationId xmlns:p14="http://schemas.microsoft.com/office/powerpoint/2010/main" val="167609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0BD4-61F6-F04D-9E28-08132E6E382F}" type="slidenum">
              <a:rPr lang="en-US" smtClean="0"/>
              <a:t>5</a:t>
            </a:fld>
            <a:endParaRPr lang="en-US"/>
          </a:p>
        </p:txBody>
      </p:sp>
    </p:spTree>
    <p:extLst>
      <p:ext uri="{BB962C8B-B14F-4D97-AF65-F5344CB8AC3E}">
        <p14:creationId xmlns:p14="http://schemas.microsoft.com/office/powerpoint/2010/main" val="3368439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right click on the day you want to move amounts and then right click the record in the totals area.</a:t>
            </a:r>
          </a:p>
        </p:txBody>
      </p:sp>
      <p:sp>
        <p:nvSpPr>
          <p:cNvPr id="4" name="Slide Number Placeholder 3"/>
          <p:cNvSpPr>
            <a:spLocks noGrp="1"/>
          </p:cNvSpPr>
          <p:nvPr>
            <p:ph type="sldNum" sz="quarter" idx="5"/>
          </p:nvPr>
        </p:nvSpPr>
        <p:spPr/>
        <p:txBody>
          <a:bodyPr/>
          <a:lstStyle/>
          <a:p>
            <a:fld id="{5D270BD4-61F6-F04D-9E28-08132E6E382F}" type="slidenum">
              <a:rPr lang="en-US" smtClean="0"/>
              <a:t>50</a:t>
            </a:fld>
            <a:endParaRPr lang="en-US"/>
          </a:p>
        </p:txBody>
      </p:sp>
    </p:spTree>
    <p:extLst>
      <p:ext uri="{BB962C8B-B14F-4D97-AF65-F5344CB8AC3E}">
        <p14:creationId xmlns:p14="http://schemas.microsoft.com/office/powerpoint/2010/main" val="2060240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Then follow the normal process to move the amounts.</a:t>
            </a:r>
          </a:p>
          <a:p>
            <a:pPr marL="1200470" lvl="1" indent="-327401">
              <a:buFont typeface="Arial" panose="020B0604020202020204" pitchFamily="34" charset="0"/>
              <a:buChar char="•"/>
            </a:pPr>
            <a:r>
              <a:rPr lang="en-US" dirty="0"/>
              <a:t>Make sure the effective date is the correct date.</a:t>
            </a:r>
          </a:p>
          <a:p>
            <a:pPr marL="1200470" lvl="1" indent="-327401">
              <a:buFont typeface="Arial" panose="020B0604020202020204" pitchFamily="34" charset="0"/>
              <a:buChar char="•"/>
            </a:pPr>
            <a:r>
              <a:rPr lang="en-US" dirty="0"/>
              <a:t>Select the correct </a:t>
            </a:r>
            <a:r>
              <a:rPr lang="en-US" dirty="0" err="1"/>
              <a:t>paycode</a:t>
            </a:r>
            <a:r>
              <a:rPr lang="en-US" dirty="0"/>
              <a:t>, amount to transfer, </a:t>
            </a:r>
            <a:r>
              <a:rPr lang="en-US" dirty="0" err="1"/>
              <a:t>etc.and</a:t>
            </a:r>
            <a:r>
              <a:rPr lang="en-US" dirty="0"/>
              <a:t> then save.</a:t>
            </a:r>
          </a:p>
        </p:txBody>
      </p:sp>
      <p:sp>
        <p:nvSpPr>
          <p:cNvPr id="4" name="Slide Number Placeholder 3"/>
          <p:cNvSpPr>
            <a:spLocks noGrp="1"/>
          </p:cNvSpPr>
          <p:nvPr>
            <p:ph type="sldNum" sz="quarter" idx="5"/>
          </p:nvPr>
        </p:nvSpPr>
        <p:spPr/>
        <p:txBody>
          <a:bodyPr/>
          <a:lstStyle/>
          <a:p>
            <a:fld id="{5D270BD4-61F6-F04D-9E28-08132E6E382F}" type="slidenum">
              <a:rPr lang="en-US" smtClean="0"/>
              <a:t>51</a:t>
            </a:fld>
            <a:endParaRPr lang="en-US"/>
          </a:p>
        </p:txBody>
      </p:sp>
    </p:spTree>
    <p:extLst>
      <p:ext uri="{BB962C8B-B14F-4D97-AF65-F5344CB8AC3E}">
        <p14:creationId xmlns:p14="http://schemas.microsoft.com/office/powerpoint/2010/main" val="497788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0BD4-61F6-F04D-9E28-08132E6E382F}" type="slidenum">
              <a:rPr lang="en-US" smtClean="0"/>
              <a:t>52</a:t>
            </a:fld>
            <a:endParaRPr lang="en-US"/>
          </a:p>
        </p:txBody>
      </p:sp>
    </p:spTree>
    <p:extLst>
      <p:ext uri="{BB962C8B-B14F-4D97-AF65-F5344CB8AC3E}">
        <p14:creationId xmlns:p14="http://schemas.microsoft.com/office/powerpoint/2010/main" val="2216991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0BD4-61F6-F04D-9E28-08132E6E382F}" type="slidenum">
              <a:rPr lang="en-US" smtClean="0"/>
              <a:t>53</a:t>
            </a:fld>
            <a:endParaRPr lang="en-US"/>
          </a:p>
        </p:txBody>
      </p:sp>
    </p:spTree>
    <p:extLst>
      <p:ext uri="{BB962C8B-B14F-4D97-AF65-F5344CB8AC3E}">
        <p14:creationId xmlns:p14="http://schemas.microsoft.com/office/powerpoint/2010/main" val="15316235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54</a:t>
            </a:fld>
            <a:endParaRPr lang="en-US"/>
          </a:p>
        </p:txBody>
      </p:sp>
    </p:spTree>
    <p:extLst>
      <p:ext uri="{BB962C8B-B14F-4D97-AF65-F5344CB8AC3E}">
        <p14:creationId xmlns:p14="http://schemas.microsoft.com/office/powerpoint/2010/main" val="1296974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D270BD4-61F6-F04D-9E28-08132E6E382F}" type="slidenum">
              <a:rPr lang="en-US" smtClean="0"/>
              <a:t>56</a:t>
            </a:fld>
            <a:endParaRPr lang="en-US"/>
          </a:p>
        </p:txBody>
      </p:sp>
    </p:spTree>
    <p:extLst>
      <p:ext uri="{BB962C8B-B14F-4D97-AF65-F5344CB8AC3E}">
        <p14:creationId xmlns:p14="http://schemas.microsoft.com/office/powerpoint/2010/main" val="3121150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0BD4-61F6-F04D-9E28-08132E6E382F}" type="slidenum">
              <a:rPr lang="en-US" smtClean="0"/>
              <a:t>57</a:t>
            </a:fld>
            <a:endParaRPr lang="en-US"/>
          </a:p>
        </p:txBody>
      </p:sp>
    </p:spTree>
    <p:extLst>
      <p:ext uri="{BB962C8B-B14F-4D97-AF65-F5344CB8AC3E}">
        <p14:creationId xmlns:p14="http://schemas.microsoft.com/office/powerpoint/2010/main" val="140153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Similarly for the Non-Exempt Employee My Timestamp it has been relatively unchanged other than the “Record Timestamp” button being smaller now.</a:t>
            </a:r>
          </a:p>
        </p:txBody>
      </p:sp>
      <p:sp>
        <p:nvSpPr>
          <p:cNvPr id="4" name="Slide Number Placeholder 3"/>
          <p:cNvSpPr>
            <a:spLocks noGrp="1"/>
          </p:cNvSpPr>
          <p:nvPr>
            <p:ph type="sldNum" sz="quarter" idx="5"/>
          </p:nvPr>
        </p:nvSpPr>
        <p:spPr/>
        <p:txBody>
          <a:bodyPr/>
          <a:lstStyle/>
          <a:p>
            <a:fld id="{5D270BD4-61F6-F04D-9E28-08132E6E382F}" type="slidenum">
              <a:rPr lang="en-US" smtClean="0"/>
              <a:t>6</a:t>
            </a:fld>
            <a:endParaRPr lang="en-US"/>
          </a:p>
        </p:txBody>
      </p:sp>
    </p:spTree>
    <p:extLst>
      <p:ext uri="{BB962C8B-B14F-4D97-AF65-F5344CB8AC3E}">
        <p14:creationId xmlns:p14="http://schemas.microsoft.com/office/powerpoint/2010/main" val="176456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70BD4-61F6-F04D-9E28-08132E6E382F}" type="slidenum">
              <a:rPr lang="en-US" smtClean="0"/>
              <a:t>7</a:t>
            </a:fld>
            <a:endParaRPr lang="en-US"/>
          </a:p>
        </p:txBody>
      </p:sp>
    </p:spTree>
    <p:extLst>
      <p:ext uri="{BB962C8B-B14F-4D97-AF65-F5344CB8AC3E}">
        <p14:creationId xmlns:p14="http://schemas.microsoft.com/office/powerpoint/2010/main" val="340811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01" indent="-327401">
              <a:buFont typeface="Arial" panose="020B0604020202020204" pitchFamily="34" charset="0"/>
              <a:buChar char="•"/>
            </a:pPr>
            <a:r>
              <a:rPr lang="en-US" dirty="0"/>
              <a:t>Not altogether a lot of changes on this landing page, however, I will go into a little more detail in the next several slides detailing the changes to the reconcile timecard functions that have a new icon/look.</a:t>
            </a:r>
          </a:p>
        </p:txBody>
      </p:sp>
      <p:sp>
        <p:nvSpPr>
          <p:cNvPr id="4" name="Slide Number Placeholder 3"/>
          <p:cNvSpPr>
            <a:spLocks noGrp="1"/>
          </p:cNvSpPr>
          <p:nvPr>
            <p:ph type="sldNum" sz="quarter" idx="5"/>
          </p:nvPr>
        </p:nvSpPr>
        <p:spPr/>
        <p:txBody>
          <a:bodyPr/>
          <a:lstStyle/>
          <a:p>
            <a:fld id="{5D270BD4-61F6-F04D-9E28-08132E6E382F}" type="slidenum">
              <a:rPr lang="en-US" smtClean="0"/>
              <a:t>8</a:t>
            </a:fld>
            <a:endParaRPr lang="en-US"/>
          </a:p>
        </p:txBody>
      </p:sp>
    </p:spTree>
    <p:extLst>
      <p:ext uri="{BB962C8B-B14F-4D97-AF65-F5344CB8AC3E}">
        <p14:creationId xmlns:p14="http://schemas.microsoft.com/office/powerpoint/2010/main" val="231790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we will be comparing the timecard, schedule, and reports button. Here they are just link/buttons located in red.</a:t>
            </a:r>
          </a:p>
        </p:txBody>
      </p:sp>
      <p:sp>
        <p:nvSpPr>
          <p:cNvPr id="4" name="Slide Number Placeholder 3"/>
          <p:cNvSpPr>
            <a:spLocks noGrp="1"/>
          </p:cNvSpPr>
          <p:nvPr>
            <p:ph type="sldNum" sz="quarter" idx="5"/>
          </p:nvPr>
        </p:nvSpPr>
        <p:spPr/>
        <p:txBody>
          <a:bodyPr/>
          <a:lstStyle/>
          <a:p>
            <a:fld id="{5D270BD4-61F6-F04D-9E28-08132E6E382F}" type="slidenum">
              <a:rPr lang="en-US" smtClean="0"/>
              <a:t>9</a:t>
            </a:fld>
            <a:endParaRPr lang="en-US"/>
          </a:p>
        </p:txBody>
      </p:sp>
    </p:spTree>
    <p:extLst>
      <p:ext uri="{BB962C8B-B14F-4D97-AF65-F5344CB8AC3E}">
        <p14:creationId xmlns:p14="http://schemas.microsoft.com/office/powerpoint/2010/main" val="383906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DECD83-B930-6C4F-877A-9F9926FEAC41}"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8EB6-2C4F-E246-B47D-E42FA3648E7D}" type="slidenum">
              <a:rPr lang="en-US" smtClean="0"/>
              <a:t>‹#›</a:t>
            </a:fld>
            <a:endParaRPr lang="en-US"/>
          </a:p>
        </p:txBody>
      </p:sp>
      <p:sp>
        <p:nvSpPr>
          <p:cNvPr id="7" name="Rectangle 6"/>
          <p:cNvSpPr/>
          <p:nvPr userDrawn="1"/>
        </p:nvSpPr>
        <p:spPr>
          <a:xfrm>
            <a:off x="0" y="0"/>
            <a:ext cx="12192000" cy="2172386"/>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4583" y="123613"/>
            <a:ext cx="3182834" cy="2097013"/>
          </a:xfrm>
          <a:prstGeom prst="rect">
            <a:avLst/>
          </a:prstGeom>
        </p:spPr>
      </p:pic>
    </p:spTree>
    <p:extLst>
      <p:ext uri="{BB962C8B-B14F-4D97-AF65-F5344CB8AC3E}">
        <p14:creationId xmlns:p14="http://schemas.microsoft.com/office/powerpoint/2010/main" val="42744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ECD83-B930-6C4F-877A-9F9926FEAC41}"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180620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ECD83-B930-6C4F-877A-9F9926FEAC41}"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212584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ECD83-B930-6C4F-877A-9F9926FEAC41}"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75613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DECD83-B930-6C4F-877A-9F9926FEAC41}"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177849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DECD83-B930-6C4F-877A-9F9926FEAC41}"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30204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DECD83-B930-6C4F-877A-9F9926FEAC41}"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194891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DECD83-B930-6C4F-877A-9F9926FEAC41}"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192039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CD83-B930-6C4F-877A-9F9926FEAC41}"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148271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DECD83-B930-6C4F-877A-9F9926FEAC41}"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57140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DECD83-B930-6C4F-877A-9F9926FEAC41}"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18EB6-2C4F-E246-B47D-E42FA3648E7D}" type="slidenum">
              <a:rPr lang="en-US" smtClean="0"/>
              <a:t>‹#›</a:t>
            </a:fld>
            <a:endParaRPr lang="en-US"/>
          </a:p>
        </p:txBody>
      </p:sp>
    </p:spTree>
    <p:extLst>
      <p:ext uri="{BB962C8B-B14F-4D97-AF65-F5344CB8AC3E}">
        <p14:creationId xmlns:p14="http://schemas.microsoft.com/office/powerpoint/2010/main" val="3256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0483"/>
            <a:ext cx="10515600" cy="7002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ECD83-B930-6C4F-877A-9F9926FEAC41}"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18EB6-2C4F-E246-B47D-E42FA3648E7D}" type="slidenum">
              <a:rPr lang="en-US" smtClean="0"/>
              <a:t>‹#›</a:t>
            </a:fld>
            <a:endParaRPr lang="en-US"/>
          </a:p>
        </p:txBody>
      </p:sp>
      <p:grpSp>
        <p:nvGrpSpPr>
          <p:cNvPr id="11" name="Group 10"/>
          <p:cNvGrpSpPr>
            <a:grpSpLocks noChangeAspect="1"/>
          </p:cNvGrpSpPr>
          <p:nvPr userDrawn="1"/>
        </p:nvGrpSpPr>
        <p:grpSpPr>
          <a:xfrm>
            <a:off x="0" y="-29162"/>
            <a:ext cx="12192000" cy="914400"/>
            <a:chOff x="0" y="0"/>
            <a:chExt cx="12192000" cy="914400"/>
          </a:xfrm>
        </p:grpSpPr>
        <p:sp>
          <p:nvSpPr>
            <p:cNvPr id="12" name="Rectangle 11"/>
            <p:cNvSpPr/>
            <p:nvPr/>
          </p:nvSpPr>
          <p:spPr>
            <a:xfrm>
              <a:off x="0" y="0"/>
              <a:ext cx="12192000" cy="914400"/>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8200" y="111208"/>
              <a:ext cx="2839568" cy="729050"/>
            </a:xfrm>
            <a:prstGeom prst="rect">
              <a:avLst/>
            </a:prstGeom>
          </p:spPr>
        </p:pic>
      </p:grpSp>
    </p:spTree>
    <p:extLst>
      <p:ext uri="{BB962C8B-B14F-4D97-AF65-F5344CB8AC3E}">
        <p14:creationId xmlns:p14="http://schemas.microsoft.com/office/powerpoint/2010/main" val="300164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hchang01@unm.ed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kabernethy@unm.edu" TargetMode="External"/><Relationship Id="rId2" Type="http://schemas.openxmlformats.org/officeDocument/2006/relationships/hyperlink" Target="https://esurvey.unm.edu/opinio/s?s=125703"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WGe8kdY8BOQ"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unmm.sharepoint.com/:f:/t/it/apps/erpgov/ops/EmQpnKU9pJVBvWnWJzniz3oBQzVpCX5c18dicynExw6q3Q?e=cdCLT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228830"/>
            <a:ext cx="12192000" cy="2409517"/>
          </a:xfrm>
        </p:spPr>
        <p:txBody>
          <a:bodyPr anchor="ctr">
            <a:normAutofit/>
          </a:bodyPr>
          <a:lstStyle/>
          <a:p>
            <a:r>
              <a:rPr lang="en-US" dirty="0">
                <a:solidFill>
                  <a:srgbClr val="BA0C2F"/>
                </a:solidFill>
                <a:latin typeface="Gotham Bold"/>
                <a:ea typeface="Gotham Bold" charset="0"/>
                <a:cs typeface="Gotham Bold" charset="0"/>
              </a:rPr>
              <a:t>LoboTime v8.1.6 </a:t>
            </a:r>
            <a:br>
              <a:rPr lang="en-US" dirty="0">
                <a:solidFill>
                  <a:srgbClr val="BA0C2F"/>
                </a:solidFill>
                <a:latin typeface="Gotham Bold"/>
                <a:ea typeface="Gotham Bold" charset="0"/>
                <a:cs typeface="Gotham Bold" charset="0"/>
              </a:rPr>
            </a:br>
            <a:r>
              <a:rPr lang="en-US" dirty="0">
                <a:solidFill>
                  <a:srgbClr val="BA0C2F"/>
                </a:solidFill>
                <a:latin typeface="Gotham Bold"/>
                <a:ea typeface="Gotham Bold" charset="0"/>
                <a:cs typeface="Gotham Bold" charset="0"/>
              </a:rPr>
              <a:t>Upgrade Differences Overview</a:t>
            </a:r>
          </a:p>
        </p:txBody>
      </p:sp>
      <p:sp>
        <p:nvSpPr>
          <p:cNvPr id="4" name="Rectangle 3"/>
          <p:cNvSpPr/>
          <p:nvPr/>
        </p:nvSpPr>
        <p:spPr>
          <a:xfrm>
            <a:off x="0" y="10886"/>
            <a:ext cx="12192000" cy="2172386"/>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583" y="123613"/>
            <a:ext cx="3182834" cy="2097013"/>
          </a:xfrm>
          <a:prstGeom prst="rect">
            <a:avLst/>
          </a:prstGeom>
        </p:spPr>
      </p:pic>
    </p:spTree>
    <p:extLst>
      <p:ext uri="{BB962C8B-B14F-4D97-AF65-F5344CB8AC3E}">
        <p14:creationId xmlns:p14="http://schemas.microsoft.com/office/powerpoint/2010/main" val="144252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856B-0CCD-4E93-AC53-ED1EA125B34A}"/>
              </a:ext>
            </a:extLst>
          </p:cNvPr>
          <p:cNvSpPr>
            <a:spLocks noGrp="1"/>
          </p:cNvSpPr>
          <p:nvPr>
            <p:ph type="title"/>
          </p:nvPr>
        </p:nvSpPr>
        <p:spPr/>
        <p:txBody>
          <a:bodyPr>
            <a:noAutofit/>
          </a:bodyPr>
          <a:lstStyle/>
          <a:p>
            <a:r>
              <a:rPr lang="en-US" sz="2800" dirty="0"/>
              <a:t>LoboTime v8.1.6– Reconcile Timecard &amp; Go-To View</a:t>
            </a:r>
          </a:p>
        </p:txBody>
      </p:sp>
      <p:pic>
        <p:nvPicPr>
          <p:cNvPr id="6" name="Picture 5">
            <a:extLst>
              <a:ext uri="{FF2B5EF4-FFF2-40B4-BE49-F238E27FC236}">
                <a16:creationId xmlns:a16="http://schemas.microsoft.com/office/drawing/2014/main" id="{348C21F1-5C9A-43E8-BA6F-B90C91061C78}"/>
              </a:ext>
            </a:extLst>
          </p:cNvPr>
          <p:cNvPicPr>
            <a:picLocks noChangeAspect="1"/>
          </p:cNvPicPr>
          <p:nvPr/>
        </p:nvPicPr>
        <p:blipFill>
          <a:blip r:embed="rId3"/>
          <a:stretch>
            <a:fillRect/>
          </a:stretch>
        </p:blipFill>
        <p:spPr>
          <a:xfrm>
            <a:off x="2624380" y="1751028"/>
            <a:ext cx="6943239" cy="4264156"/>
          </a:xfrm>
          <a:prstGeom prst="rect">
            <a:avLst/>
          </a:prstGeom>
        </p:spPr>
      </p:pic>
    </p:spTree>
    <p:extLst>
      <p:ext uri="{BB962C8B-B14F-4D97-AF65-F5344CB8AC3E}">
        <p14:creationId xmlns:p14="http://schemas.microsoft.com/office/powerpoint/2010/main" val="407007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EE08-D801-4B68-81C8-0883AB020B8B}"/>
              </a:ext>
            </a:extLst>
          </p:cNvPr>
          <p:cNvSpPr>
            <a:spLocks noGrp="1"/>
          </p:cNvSpPr>
          <p:nvPr>
            <p:ph type="title"/>
          </p:nvPr>
        </p:nvSpPr>
        <p:spPr/>
        <p:txBody>
          <a:bodyPr>
            <a:normAutofit fontScale="90000"/>
          </a:bodyPr>
          <a:lstStyle/>
          <a:p>
            <a:r>
              <a:rPr lang="en-US" dirty="0"/>
              <a:t>Current LoboTime – Reconcile Timecard Functions</a:t>
            </a:r>
          </a:p>
        </p:txBody>
      </p:sp>
      <p:pic>
        <p:nvPicPr>
          <p:cNvPr id="9" name="Content Placeholder 8">
            <a:extLst>
              <a:ext uri="{FF2B5EF4-FFF2-40B4-BE49-F238E27FC236}">
                <a16:creationId xmlns:a16="http://schemas.microsoft.com/office/drawing/2014/main" id="{27A11164-22CD-4194-9908-018273D3F4D7}"/>
              </a:ext>
            </a:extLst>
          </p:cNvPr>
          <p:cNvPicPr>
            <a:picLocks noGrp="1" noChangeAspect="1"/>
          </p:cNvPicPr>
          <p:nvPr>
            <p:ph idx="1"/>
          </p:nvPr>
        </p:nvPicPr>
        <p:blipFill>
          <a:blip r:embed="rId3"/>
          <a:stretch>
            <a:fillRect/>
          </a:stretch>
        </p:blipFill>
        <p:spPr>
          <a:xfrm>
            <a:off x="838200" y="2556360"/>
            <a:ext cx="10515600" cy="2889867"/>
          </a:xfrm>
          <a:prstGeom prst="rect">
            <a:avLst/>
          </a:prstGeom>
        </p:spPr>
      </p:pic>
    </p:spTree>
    <p:extLst>
      <p:ext uri="{BB962C8B-B14F-4D97-AF65-F5344CB8AC3E}">
        <p14:creationId xmlns:p14="http://schemas.microsoft.com/office/powerpoint/2010/main" val="4236513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EE08-D801-4B68-81C8-0883AB020B8B}"/>
              </a:ext>
            </a:extLst>
          </p:cNvPr>
          <p:cNvSpPr>
            <a:spLocks noGrp="1"/>
          </p:cNvSpPr>
          <p:nvPr>
            <p:ph type="title"/>
          </p:nvPr>
        </p:nvSpPr>
        <p:spPr/>
        <p:txBody>
          <a:bodyPr>
            <a:normAutofit fontScale="90000"/>
          </a:bodyPr>
          <a:lstStyle/>
          <a:p>
            <a:r>
              <a:rPr lang="en-US" dirty="0"/>
              <a:t>Current LoboTime – Reconcile Timecard Functions</a:t>
            </a:r>
          </a:p>
        </p:txBody>
      </p:sp>
      <p:pic>
        <p:nvPicPr>
          <p:cNvPr id="10" name="Content Placeholder 9">
            <a:extLst>
              <a:ext uri="{FF2B5EF4-FFF2-40B4-BE49-F238E27FC236}">
                <a16:creationId xmlns:a16="http://schemas.microsoft.com/office/drawing/2014/main" id="{0B8C6319-EE0B-4A9F-ADA6-AA2710CAEA9B}"/>
              </a:ext>
            </a:extLst>
          </p:cNvPr>
          <p:cNvPicPr>
            <a:picLocks noGrp="1" noChangeAspect="1"/>
          </p:cNvPicPr>
          <p:nvPr>
            <p:ph idx="1"/>
          </p:nvPr>
        </p:nvPicPr>
        <p:blipFill>
          <a:blip r:embed="rId3"/>
          <a:stretch>
            <a:fillRect/>
          </a:stretch>
        </p:blipFill>
        <p:spPr>
          <a:xfrm>
            <a:off x="838200" y="2558622"/>
            <a:ext cx="10515600" cy="2885344"/>
          </a:xfrm>
          <a:prstGeom prst="rect">
            <a:avLst/>
          </a:prstGeom>
        </p:spPr>
      </p:pic>
    </p:spTree>
    <p:extLst>
      <p:ext uri="{BB962C8B-B14F-4D97-AF65-F5344CB8AC3E}">
        <p14:creationId xmlns:p14="http://schemas.microsoft.com/office/powerpoint/2010/main" val="406146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2D76-EA7A-4BE7-BF44-CBDAC52685E9}"/>
              </a:ext>
            </a:extLst>
          </p:cNvPr>
          <p:cNvSpPr>
            <a:spLocks noGrp="1"/>
          </p:cNvSpPr>
          <p:nvPr>
            <p:ph type="title"/>
          </p:nvPr>
        </p:nvSpPr>
        <p:spPr/>
        <p:txBody>
          <a:bodyPr/>
          <a:lstStyle/>
          <a:p>
            <a:r>
              <a:rPr lang="en-US" dirty="0"/>
              <a:t>Current LoboTime – Workspaces/Carousel </a:t>
            </a:r>
          </a:p>
        </p:txBody>
      </p:sp>
      <p:pic>
        <p:nvPicPr>
          <p:cNvPr id="4" name="Content Placeholder 3">
            <a:extLst>
              <a:ext uri="{FF2B5EF4-FFF2-40B4-BE49-F238E27FC236}">
                <a16:creationId xmlns:a16="http://schemas.microsoft.com/office/drawing/2014/main" id="{8BE03382-983A-4C86-86C3-01A8096D2AF7}"/>
              </a:ext>
            </a:extLst>
          </p:cNvPr>
          <p:cNvPicPr>
            <a:picLocks noGrp="1" noChangeAspect="1"/>
          </p:cNvPicPr>
          <p:nvPr>
            <p:ph idx="1"/>
          </p:nvPr>
        </p:nvPicPr>
        <p:blipFill>
          <a:blip r:embed="rId3"/>
          <a:stretch>
            <a:fillRect/>
          </a:stretch>
        </p:blipFill>
        <p:spPr>
          <a:xfrm>
            <a:off x="838200" y="1893760"/>
            <a:ext cx="10515600" cy="4215067"/>
          </a:xfrm>
          <a:prstGeom prst="rect">
            <a:avLst/>
          </a:prstGeom>
        </p:spPr>
      </p:pic>
    </p:spTree>
    <p:extLst>
      <p:ext uri="{BB962C8B-B14F-4D97-AF65-F5344CB8AC3E}">
        <p14:creationId xmlns:p14="http://schemas.microsoft.com/office/powerpoint/2010/main" val="293912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97B0-6543-4A50-A793-A2FE19593905}"/>
              </a:ext>
            </a:extLst>
          </p:cNvPr>
          <p:cNvSpPr>
            <a:spLocks noGrp="1"/>
          </p:cNvSpPr>
          <p:nvPr>
            <p:ph type="title"/>
          </p:nvPr>
        </p:nvSpPr>
        <p:spPr/>
        <p:txBody>
          <a:bodyPr/>
          <a:lstStyle/>
          <a:p>
            <a:r>
              <a:rPr lang="en-US" dirty="0"/>
              <a:t>LoboTime v8.1.6 – Workspaces/Carousel </a:t>
            </a:r>
          </a:p>
        </p:txBody>
      </p:sp>
      <p:pic>
        <p:nvPicPr>
          <p:cNvPr id="6" name="Content Placeholder 5">
            <a:extLst>
              <a:ext uri="{FF2B5EF4-FFF2-40B4-BE49-F238E27FC236}">
                <a16:creationId xmlns:a16="http://schemas.microsoft.com/office/drawing/2014/main" id="{8BD1B69F-D58C-4E8F-AFBB-24DC80EFB929}"/>
              </a:ext>
            </a:extLst>
          </p:cNvPr>
          <p:cNvPicPr>
            <a:picLocks noGrp="1" noChangeAspect="1"/>
          </p:cNvPicPr>
          <p:nvPr>
            <p:ph idx="1"/>
          </p:nvPr>
        </p:nvPicPr>
        <p:blipFill>
          <a:blip r:embed="rId3"/>
          <a:stretch>
            <a:fillRect/>
          </a:stretch>
        </p:blipFill>
        <p:spPr>
          <a:xfrm>
            <a:off x="838200" y="2411599"/>
            <a:ext cx="10515600" cy="3179390"/>
          </a:xfrm>
          <a:prstGeom prst="rect">
            <a:avLst/>
          </a:prstGeom>
        </p:spPr>
      </p:pic>
    </p:spTree>
    <p:extLst>
      <p:ext uri="{BB962C8B-B14F-4D97-AF65-F5344CB8AC3E}">
        <p14:creationId xmlns:p14="http://schemas.microsoft.com/office/powerpoint/2010/main" val="43186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856B-0CCD-4E93-AC53-ED1EA125B34A}"/>
              </a:ext>
            </a:extLst>
          </p:cNvPr>
          <p:cNvSpPr>
            <a:spLocks noGrp="1"/>
          </p:cNvSpPr>
          <p:nvPr>
            <p:ph type="title"/>
          </p:nvPr>
        </p:nvSpPr>
        <p:spPr/>
        <p:txBody>
          <a:bodyPr>
            <a:noAutofit/>
          </a:bodyPr>
          <a:lstStyle/>
          <a:p>
            <a:r>
              <a:rPr lang="en-US" sz="4000" dirty="0"/>
              <a:t>LoboTime v8.1.6– Workspaces Go-To View</a:t>
            </a:r>
          </a:p>
        </p:txBody>
      </p:sp>
      <p:pic>
        <p:nvPicPr>
          <p:cNvPr id="3" name="Picture 2">
            <a:extLst>
              <a:ext uri="{FF2B5EF4-FFF2-40B4-BE49-F238E27FC236}">
                <a16:creationId xmlns:a16="http://schemas.microsoft.com/office/drawing/2014/main" id="{22CDDE70-1FCF-4341-B0BA-757658B7E399}"/>
              </a:ext>
            </a:extLst>
          </p:cNvPr>
          <p:cNvPicPr>
            <a:picLocks noChangeAspect="1"/>
          </p:cNvPicPr>
          <p:nvPr/>
        </p:nvPicPr>
        <p:blipFill>
          <a:blip r:embed="rId3"/>
          <a:stretch>
            <a:fillRect/>
          </a:stretch>
        </p:blipFill>
        <p:spPr>
          <a:xfrm>
            <a:off x="2555956" y="1690688"/>
            <a:ext cx="7080087" cy="4348200"/>
          </a:xfrm>
          <a:prstGeom prst="rect">
            <a:avLst/>
          </a:prstGeom>
        </p:spPr>
      </p:pic>
    </p:spTree>
    <p:extLst>
      <p:ext uri="{BB962C8B-B14F-4D97-AF65-F5344CB8AC3E}">
        <p14:creationId xmlns:p14="http://schemas.microsoft.com/office/powerpoint/2010/main" val="370375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7B9E-B729-4E25-B9A8-D9645D7065C5}"/>
              </a:ext>
            </a:extLst>
          </p:cNvPr>
          <p:cNvSpPr>
            <a:spLocks noGrp="1"/>
          </p:cNvSpPr>
          <p:nvPr>
            <p:ph type="title"/>
          </p:nvPr>
        </p:nvSpPr>
        <p:spPr/>
        <p:txBody>
          <a:bodyPr/>
          <a:lstStyle/>
          <a:p>
            <a:r>
              <a:rPr lang="en-US"/>
              <a:t>Current </a:t>
            </a:r>
            <a:r>
              <a:rPr lang="en-US" err="1"/>
              <a:t>LoboTime</a:t>
            </a:r>
            <a:r>
              <a:rPr lang="en-US"/>
              <a:t> – My Calendar</a:t>
            </a:r>
          </a:p>
        </p:txBody>
      </p:sp>
      <p:pic>
        <p:nvPicPr>
          <p:cNvPr id="11" name="Content Placeholder 10">
            <a:extLst>
              <a:ext uri="{FF2B5EF4-FFF2-40B4-BE49-F238E27FC236}">
                <a16:creationId xmlns:a16="http://schemas.microsoft.com/office/drawing/2014/main" id="{836288ED-05A3-4457-AC95-1AED1D1414D0}"/>
              </a:ext>
            </a:extLst>
          </p:cNvPr>
          <p:cNvPicPr>
            <a:picLocks noGrp="1" noChangeAspect="1"/>
          </p:cNvPicPr>
          <p:nvPr>
            <p:ph idx="1"/>
          </p:nvPr>
        </p:nvPicPr>
        <p:blipFill>
          <a:blip r:embed="rId3"/>
          <a:stretch>
            <a:fillRect/>
          </a:stretch>
        </p:blipFill>
        <p:spPr>
          <a:xfrm>
            <a:off x="1637738" y="1825625"/>
            <a:ext cx="8916524" cy="4351338"/>
          </a:xfrm>
        </p:spPr>
      </p:pic>
    </p:spTree>
    <p:extLst>
      <p:ext uri="{BB962C8B-B14F-4D97-AF65-F5344CB8AC3E}">
        <p14:creationId xmlns:p14="http://schemas.microsoft.com/office/powerpoint/2010/main" val="142362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7B9E-B729-4E25-B9A8-D9645D7065C5}"/>
              </a:ext>
            </a:extLst>
          </p:cNvPr>
          <p:cNvSpPr>
            <a:spLocks noGrp="1"/>
          </p:cNvSpPr>
          <p:nvPr>
            <p:ph type="title"/>
          </p:nvPr>
        </p:nvSpPr>
        <p:spPr/>
        <p:txBody>
          <a:bodyPr/>
          <a:lstStyle/>
          <a:p>
            <a:r>
              <a:rPr lang="en-US" dirty="0"/>
              <a:t>LoboTime v8.1.6 – My Calendar</a:t>
            </a:r>
          </a:p>
        </p:txBody>
      </p:sp>
      <p:pic>
        <p:nvPicPr>
          <p:cNvPr id="6" name="Picture 5">
            <a:extLst>
              <a:ext uri="{FF2B5EF4-FFF2-40B4-BE49-F238E27FC236}">
                <a16:creationId xmlns:a16="http://schemas.microsoft.com/office/drawing/2014/main" id="{E2A18E7B-F6FF-413D-84CE-8F2CBDFA2B8E}"/>
              </a:ext>
            </a:extLst>
          </p:cNvPr>
          <p:cNvPicPr>
            <a:picLocks noChangeAspect="1"/>
          </p:cNvPicPr>
          <p:nvPr/>
        </p:nvPicPr>
        <p:blipFill>
          <a:blip r:embed="rId3"/>
          <a:stretch>
            <a:fillRect/>
          </a:stretch>
        </p:blipFill>
        <p:spPr>
          <a:xfrm>
            <a:off x="1768692" y="1779037"/>
            <a:ext cx="8654615" cy="4496079"/>
          </a:xfrm>
          <a:prstGeom prst="rect">
            <a:avLst/>
          </a:prstGeom>
        </p:spPr>
      </p:pic>
    </p:spTree>
    <p:extLst>
      <p:ext uri="{BB962C8B-B14F-4D97-AF65-F5344CB8AC3E}">
        <p14:creationId xmlns:p14="http://schemas.microsoft.com/office/powerpoint/2010/main" val="64897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F494-7168-4B95-B356-128708FF6BEF}"/>
              </a:ext>
            </a:extLst>
          </p:cNvPr>
          <p:cNvSpPr>
            <a:spLocks noGrp="1"/>
          </p:cNvSpPr>
          <p:nvPr>
            <p:ph type="title"/>
          </p:nvPr>
        </p:nvSpPr>
        <p:spPr/>
        <p:txBody>
          <a:bodyPr/>
          <a:lstStyle/>
          <a:p>
            <a:r>
              <a:rPr lang="en-US" dirty="0"/>
              <a:t>Current LoboTime – Request Time Off</a:t>
            </a:r>
          </a:p>
        </p:txBody>
      </p:sp>
      <p:pic>
        <p:nvPicPr>
          <p:cNvPr id="4" name="Picture 3">
            <a:extLst>
              <a:ext uri="{FF2B5EF4-FFF2-40B4-BE49-F238E27FC236}">
                <a16:creationId xmlns:a16="http://schemas.microsoft.com/office/drawing/2014/main" id="{BE3C015B-EA57-4DE7-8809-6EEE77022406}"/>
              </a:ext>
            </a:extLst>
          </p:cNvPr>
          <p:cNvPicPr>
            <a:picLocks noChangeAspect="1"/>
          </p:cNvPicPr>
          <p:nvPr/>
        </p:nvPicPr>
        <p:blipFill>
          <a:blip r:embed="rId3"/>
          <a:stretch>
            <a:fillRect/>
          </a:stretch>
        </p:blipFill>
        <p:spPr>
          <a:xfrm>
            <a:off x="1315616" y="2035184"/>
            <a:ext cx="9560767" cy="3832333"/>
          </a:xfrm>
          <a:prstGeom prst="rect">
            <a:avLst/>
          </a:prstGeom>
        </p:spPr>
      </p:pic>
    </p:spTree>
    <p:extLst>
      <p:ext uri="{BB962C8B-B14F-4D97-AF65-F5344CB8AC3E}">
        <p14:creationId xmlns:p14="http://schemas.microsoft.com/office/powerpoint/2010/main" val="170391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B1A4-BB56-418D-B935-2E86A65C33FC}"/>
              </a:ext>
            </a:extLst>
          </p:cNvPr>
          <p:cNvSpPr>
            <a:spLocks noGrp="1"/>
          </p:cNvSpPr>
          <p:nvPr>
            <p:ph type="title"/>
          </p:nvPr>
        </p:nvSpPr>
        <p:spPr/>
        <p:txBody>
          <a:bodyPr/>
          <a:lstStyle/>
          <a:p>
            <a:r>
              <a:rPr lang="en-US" dirty="0"/>
              <a:t>New LoboTime – Request Time Off</a:t>
            </a:r>
          </a:p>
        </p:txBody>
      </p:sp>
      <p:pic>
        <p:nvPicPr>
          <p:cNvPr id="4" name="Content Placeholder 3">
            <a:extLst>
              <a:ext uri="{FF2B5EF4-FFF2-40B4-BE49-F238E27FC236}">
                <a16:creationId xmlns:a16="http://schemas.microsoft.com/office/drawing/2014/main" id="{74AD4BCE-308A-4C98-A472-737B3F0925D4}"/>
              </a:ext>
            </a:extLst>
          </p:cNvPr>
          <p:cNvPicPr>
            <a:picLocks noGrp="1" noChangeAspect="1"/>
          </p:cNvPicPr>
          <p:nvPr>
            <p:ph idx="1"/>
          </p:nvPr>
        </p:nvPicPr>
        <p:blipFill>
          <a:blip r:embed="rId3"/>
          <a:stretch>
            <a:fillRect/>
          </a:stretch>
        </p:blipFill>
        <p:spPr>
          <a:xfrm>
            <a:off x="838200" y="1949537"/>
            <a:ext cx="10515600" cy="4103514"/>
          </a:xfrm>
          <a:prstGeom prst="rect">
            <a:avLst/>
          </a:prstGeom>
        </p:spPr>
      </p:pic>
    </p:spTree>
    <p:extLst>
      <p:ext uri="{BB962C8B-B14F-4D97-AF65-F5344CB8AC3E}">
        <p14:creationId xmlns:p14="http://schemas.microsoft.com/office/powerpoint/2010/main" val="333761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1F92-7D6E-4B8D-87E9-B9D49BA89D09}"/>
              </a:ext>
            </a:extLst>
          </p:cNvPr>
          <p:cNvSpPr>
            <a:spLocks noGrp="1"/>
          </p:cNvSpPr>
          <p:nvPr>
            <p:ph type="title"/>
          </p:nvPr>
        </p:nvSpPr>
        <p:spPr/>
        <p:txBody>
          <a:bodyPr/>
          <a:lstStyle/>
          <a:p>
            <a:r>
              <a:rPr lang="en-US" dirty="0"/>
              <a:t>Changes from v7.0.10 to v8.1.6</a:t>
            </a:r>
          </a:p>
        </p:txBody>
      </p:sp>
      <p:sp>
        <p:nvSpPr>
          <p:cNvPr id="3" name="Content Placeholder 2">
            <a:extLst>
              <a:ext uri="{FF2B5EF4-FFF2-40B4-BE49-F238E27FC236}">
                <a16:creationId xmlns:a16="http://schemas.microsoft.com/office/drawing/2014/main" id="{00D366D8-448E-45D8-97F7-6AF62277DE4E}"/>
              </a:ext>
            </a:extLst>
          </p:cNvPr>
          <p:cNvSpPr>
            <a:spLocks noGrp="1"/>
          </p:cNvSpPr>
          <p:nvPr>
            <p:ph idx="1"/>
          </p:nvPr>
        </p:nvSpPr>
        <p:spPr/>
        <p:txBody>
          <a:bodyPr>
            <a:normAutofit/>
          </a:bodyPr>
          <a:lstStyle/>
          <a:p>
            <a:r>
              <a:rPr lang="en-US" dirty="0"/>
              <a:t>Not too many changes for employees</a:t>
            </a:r>
          </a:p>
          <a:p>
            <a:r>
              <a:rPr lang="en-US" dirty="0"/>
              <a:t>Most of the changes were done for managers and supervisors rather than employees.</a:t>
            </a:r>
          </a:p>
          <a:p>
            <a:r>
              <a:rPr lang="en-US" dirty="0"/>
              <a:t>However, most changes are really a new look and feel change, but the overall process behind it is still the same.</a:t>
            </a:r>
          </a:p>
          <a:p>
            <a:r>
              <a:rPr lang="en-US" dirty="0"/>
              <a:t>There are new functionalities in the Quick Actions bar that doesn’t necessarily replace the previous ability, but adds more ways to complete certain actions.</a:t>
            </a:r>
          </a:p>
          <a:p>
            <a:r>
              <a:rPr lang="en-US" dirty="0"/>
              <a:t>Changes to the application infrastructure (Removal of Java &amp; Flash)</a:t>
            </a:r>
          </a:p>
        </p:txBody>
      </p:sp>
    </p:spTree>
    <p:extLst>
      <p:ext uri="{BB962C8B-B14F-4D97-AF65-F5344CB8AC3E}">
        <p14:creationId xmlns:p14="http://schemas.microsoft.com/office/powerpoint/2010/main" val="283748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7805-927F-4E32-AC28-0B25D157181D}"/>
              </a:ext>
            </a:extLst>
          </p:cNvPr>
          <p:cNvSpPr>
            <a:spLocks noGrp="1"/>
          </p:cNvSpPr>
          <p:nvPr>
            <p:ph type="title"/>
          </p:nvPr>
        </p:nvSpPr>
        <p:spPr/>
        <p:txBody>
          <a:bodyPr/>
          <a:lstStyle/>
          <a:p>
            <a:r>
              <a:rPr lang="en-US" dirty="0"/>
              <a:t>Current LoboTime – Time Off Details</a:t>
            </a:r>
          </a:p>
        </p:txBody>
      </p:sp>
      <p:pic>
        <p:nvPicPr>
          <p:cNvPr id="5" name="Content Placeholder 4">
            <a:extLst>
              <a:ext uri="{FF2B5EF4-FFF2-40B4-BE49-F238E27FC236}">
                <a16:creationId xmlns:a16="http://schemas.microsoft.com/office/drawing/2014/main" id="{9E056735-8B93-4C6C-AA25-BDE949B0CE9F}"/>
              </a:ext>
            </a:extLst>
          </p:cNvPr>
          <p:cNvPicPr>
            <a:picLocks noGrp="1" noChangeAspect="1"/>
          </p:cNvPicPr>
          <p:nvPr>
            <p:ph idx="1"/>
          </p:nvPr>
        </p:nvPicPr>
        <p:blipFill>
          <a:blip r:embed="rId3"/>
          <a:stretch>
            <a:fillRect/>
          </a:stretch>
        </p:blipFill>
        <p:spPr>
          <a:xfrm>
            <a:off x="1736131" y="1825625"/>
            <a:ext cx="4359869" cy="4351338"/>
          </a:xfrm>
        </p:spPr>
      </p:pic>
      <p:pic>
        <p:nvPicPr>
          <p:cNvPr id="3" name="Picture 2">
            <a:extLst>
              <a:ext uri="{FF2B5EF4-FFF2-40B4-BE49-F238E27FC236}">
                <a16:creationId xmlns:a16="http://schemas.microsoft.com/office/drawing/2014/main" id="{84741916-B64D-4421-BBE9-FC7603A1E7C9}"/>
              </a:ext>
            </a:extLst>
          </p:cNvPr>
          <p:cNvPicPr>
            <a:picLocks noChangeAspect="1"/>
          </p:cNvPicPr>
          <p:nvPr/>
        </p:nvPicPr>
        <p:blipFill>
          <a:blip r:embed="rId4"/>
          <a:stretch>
            <a:fillRect/>
          </a:stretch>
        </p:blipFill>
        <p:spPr>
          <a:xfrm>
            <a:off x="6096000" y="1827556"/>
            <a:ext cx="4156038" cy="4467741"/>
          </a:xfrm>
          <a:prstGeom prst="rect">
            <a:avLst/>
          </a:prstGeom>
        </p:spPr>
      </p:pic>
    </p:spTree>
    <p:extLst>
      <p:ext uri="{BB962C8B-B14F-4D97-AF65-F5344CB8AC3E}">
        <p14:creationId xmlns:p14="http://schemas.microsoft.com/office/powerpoint/2010/main" val="317672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7805-927F-4E32-AC28-0B25D157181D}"/>
              </a:ext>
            </a:extLst>
          </p:cNvPr>
          <p:cNvSpPr>
            <a:spLocks noGrp="1"/>
          </p:cNvSpPr>
          <p:nvPr>
            <p:ph type="title"/>
          </p:nvPr>
        </p:nvSpPr>
        <p:spPr/>
        <p:txBody>
          <a:bodyPr/>
          <a:lstStyle/>
          <a:p>
            <a:r>
              <a:rPr lang="en-US"/>
              <a:t>New </a:t>
            </a:r>
            <a:r>
              <a:rPr lang="en-US" err="1"/>
              <a:t>LoboTime</a:t>
            </a:r>
            <a:r>
              <a:rPr lang="en-US"/>
              <a:t> – Time Off Details</a:t>
            </a:r>
          </a:p>
        </p:txBody>
      </p:sp>
      <p:pic>
        <p:nvPicPr>
          <p:cNvPr id="4" name="Picture 3">
            <a:extLst>
              <a:ext uri="{FF2B5EF4-FFF2-40B4-BE49-F238E27FC236}">
                <a16:creationId xmlns:a16="http://schemas.microsoft.com/office/drawing/2014/main" id="{D5CD426B-752B-442A-9C96-DE3B7C98FC91}"/>
              </a:ext>
            </a:extLst>
          </p:cNvPr>
          <p:cNvPicPr>
            <a:picLocks noChangeAspect="1"/>
          </p:cNvPicPr>
          <p:nvPr/>
        </p:nvPicPr>
        <p:blipFill>
          <a:blip r:embed="rId3"/>
          <a:stretch>
            <a:fillRect/>
          </a:stretch>
        </p:blipFill>
        <p:spPr>
          <a:xfrm>
            <a:off x="838200" y="1883131"/>
            <a:ext cx="6096000" cy="4124325"/>
          </a:xfrm>
          <a:prstGeom prst="rect">
            <a:avLst/>
          </a:prstGeom>
        </p:spPr>
      </p:pic>
      <p:pic>
        <p:nvPicPr>
          <p:cNvPr id="3" name="Picture 2">
            <a:extLst>
              <a:ext uri="{FF2B5EF4-FFF2-40B4-BE49-F238E27FC236}">
                <a16:creationId xmlns:a16="http://schemas.microsoft.com/office/drawing/2014/main" id="{9A9F4334-0000-4411-90C3-1DE9B3C7A140}"/>
              </a:ext>
            </a:extLst>
          </p:cNvPr>
          <p:cNvPicPr>
            <a:picLocks noChangeAspect="1"/>
          </p:cNvPicPr>
          <p:nvPr/>
        </p:nvPicPr>
        <p:blipFill>
          <a:blip r:embed="rId4"/>
          <a:stretch>
            <a:fillRect/>
          </a:stretch>
        </p:blipFill>
        <p:spPr>
          <a:xfrm>
            <a:off x="6934200" y="1883131"/>
            <a:ext cx="4004327" cy="4446911"/>
          </a:xfrm>
          <a:prstGeom prst="rect">
            <a:avLst/>
          </a:prstGeom>
        </p:spPr>
      </p:pic>
    </p:spTree>
    <p:extLst>
      <p:ext uri="{BB962C8B-B14F-4D97-AF65-F5344CB8AC3E}">
        <p14:creationId xmlns:p14="http://schemas.microsoft.com/office/powerpoint/2010/main" val="51997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E83C-0DFA-4FEC-93E1-6B20FD669091}"/>
              </a:ext>
            </a:extLst>
          </p:cNvPr>
          <p:cNvSpPr>
            <a:spLocks noGrp="1"/>
          </p:cNvSpPr>
          <p:nvPr>
            <p:ph type="title"/>
          </p:nvPr>
        </p:nvSpPr>
        <p:spPr/>
        <p:txBody>
          <a:bodyPr>
            <a:noAutofit/>
          </a:bodyPr>
          <a:lstStyle/>
          <a:p>
            <a:r>
              <a:rPr lang="en-US"/>
              <a:t>Current </a:t>
            </a:r>
            <a:r>
              <a:rPr lang="en-US" err="1"/>
              <a:t>LoboTime</a:t>
            </a:r>
            <a:r>
              <a:rPr lang="en-US"/>
              <a:t> – Manage My Requests</a:t>
            </a:r>
          </a:p>
        </p:txBody>
      </p:sp>
      <p:pic>
        <p:nvPicPr>
          <p:cNvPr id="5" name="Picture 4">
            <a:extLst>
              <a:ext uri="{FF2B5EF4-FFF2-40B4-BE49-F238E27FC236}">
                <a16:creationId xmlns:a16="http://schemas.microsoft.com/office/drawing/2014/main" id="{C96164FB-2EE9-4933-B717-CFDBBB07AA37}"/>
              </a:ext>
            </a:extLst>
          </p:cNvPr>
          <p:cNvPicPr>
            <a:picLocks noChangeAspect="1"/>
          </p:cNvPicPr>
          <p:nvPr/>
        </p:nvPicPr>
        <p:blipFill>
          <a:blip r:embed="rId3"/>
          <a:stretch>
            <a:fillRect/>
          </a:stretch>
        </p:blipFill>
        <p:spPr>
          <a:xfrm>
            <a:off x="2760856" y="1845857"/>
            <a:ext cx="6670288" cy="4466043"/>
          </a:xfrm>
          <a:prstGeom prst="rect">
            <a:avLst/>
          </a:prstGeom>
        </p:spPr>
      </p:pic>
    </p:spTree>
    <p:extLst>
      <p:ext uri="{BB962C8B-B14F-4D97-AF65-F5344CB8AC3E}">
        <p14:creationId xmlns:p14="http://schemas.microsoft.com/office/powerpoint/2010/main" val="73075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8ABE-D579-4150-8221-4DE2464C1AB4}"/>
              </a:ext>
            </a:extLst>
          </p:cNvPr>
          <p:cNvSpPr>
            <a:spLocks noGrp="1"/>
          </p:cNvSpPr>
          <p:nvPr>
            <p:ph type="title"/>
          </p:nvPr>
        </p:nvSpPr>
        <p:spPr/>
        <p:txBody>
          <a:bodyPr/>
          <a:lstStyle/>
          <a:p>
            <a:r>
              <a:rPr lang="en-US" dirty="0"/>
              <a:t>LoboTime v8.1.6 – Manage My Requests</a:t>
            </a:r>
          </a:p>
        </p:txBody>
      </p:sp>
      <p:pic>
        <p:nvPicPr>
          <p:cNvPr id="6" name="Picture 5">
            <a:extLst>
              <a:ext uri="{FF2B5EF4-FFF2-40B4-BE49-F238E27FC236}">
                <a16:creationId xmlns:a16="http://schemas.microsoft.com/office/drawing/2014/main" id="{CF740FA6-52D5-4A3F-8FFE-09C3F88FA317}"/>
              </a:ext>
            </a:extLst>
          </p:cNvPr>
          <p:cNvPicPr>
            <a:picLocks noChangeAspect="1"/>
          </p:cNvPicPr>
          <p:nvPr/>
        </p:nvPicPr>
        <p:blipFill>
          <a:blip r:embed="rId3"/>
          <a:stretch>
            <a:fillRect/>
          </a:stretch>
        </p:blipFill>
        <p:spPr>
          <a:xfrm>
            <a:off x="1579983" y="1828632"/>
            <a:ext cx="9032033" cy="4272552"/>
          </a:xfrm>
          <a:prstGeom prst="rect">
            <a:avLst/>
          </a:prstGeom>
        </p:spPr>
      </p:pic>
    </p:spTree>
    <p:extLst>
      <p:ext uri="{BB962C8B-B14F-4D97-AF65-F5344CB8AC3E}">
        <p14:creationId xmlns:p14="http://schemas.microsoft.com/office/powerpoint/2010/main" val="654834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A623-194D-4D2A-B1C1-B8DA715C7592}"/>
              </a:ext>
            </a:extLst>
          </p:cNvPr>
          <p:cNvSpPr>
            <a:spLocks noGrp="1"/>
          </p:cNvSpPr>
          <p:nvPr>
            <p:ph type="title"/>
          </p:nvPr>
        </p:nvSpPr>
        <p:spPr>
          <a:xfrm>
            <a:off x="838199" y="990483"/>
            <a:ext cx="10661725" cy="700205"/>
          </a:xfrm>
        </p:spPr>
        <p:txBody>
          <a:bodyPr>
            <a:normAutofit/>
          </a:bodyPr>
          <a:lstStyle/>
          <a:p>
            <a:r>
              <a:rPr lang="en-US" dirty="0"/>
              <a:t>Current LoboTime – Timecard View - Exempt</a:t>
            </a:r>
          </a:p>
        </p:txBody>
      </p:sp>
      <p:pic>
        <p:nvPicPr>
          <p:cNvPr id="10" name="Content Placeholder 9">
            <a:extLst>
              <a:ext uri="{FF2B5EF4-FFF2-40B4-BE49-F238E27FC236}">
                <a16:creationId xmlns:a16="http://schemas.microsoft.com/office/drawing/2014/main" id="{1B52563D-A4E8-4BA8-9EAF-4B11E301016E}"/>
              </a:ext>
            </a:extLst>
          </p:cNvPr>
          <p:cNvPicPr>
            <a:picLocks noGrp="1" noChangeAspect="1"/>
          </p:cNvPicPr>
          <p:nvPr>
            <p:ph idx="1"/>
          </p:nvPr>
        </p:nvPicPr>
        <p:blipFill>
          <a:blip r:embed="rId3"/>
          <a:stretch>
            <a:fillRect/>
          </a:stretch>
        </p:blipFill>
        <p:spPr>
          <a:xfrm>
            <a:off x="913109" y="1825625"/>
            <a:ext cx="10365781" cy="4351338"/>
          </a:xfrm>
          <a:prstGeom prst="rect">
            <a:avLst/>
          </a:prstGeom>
        </p:spPr>
      </p:pic>
    </p:spTree>
    <p:extLst>
      <p:ext uri="{BB962C8B-B14F-4D97-AF65-F5344CB8AC3E}">
        <p14:creationId xmlns:p14="http://schemas.microsoft.com/office/powerpoint/2010/main" val="268628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8ABE-D579-4150-8221-4DE2464C1AB4}"/>
              </a:ext>
            </a:extLst>
          </p:cNvPr>
          <p:cNvSpPr>
            <a:spLocks noGrp="1"/>
          </p:cNvSpPr>
          <p:nvPr>
            <p:ph type="title"/>
          </p:nvPr>
        </p:nvSpPr>
        <p:spPr/>
        <p:txBody>
          <a:bodyPr>
            <a:normAutofit/>
          </a:bodyPr>
          <a:lstStyle/>
          <a:p>
            <a:r>
              <a:rPr lang="en-US" dirty="0"/>
              <a:t>LoboTime v8.1.6 – Timecard View– Exempt</a:t>
            </a:r>
          </a:p>
        </p:txBody>
      </p:sp>
      <p:pic>
        <p:nvPicPr>
          <p:cNvPr id="5" name="Picture 4">
            <a:extLst>
              <a:ext uri="{FF2B5EF4-FFF2-40B4-BE49-F238E27FC236}">
                <a16:creationId xmlns:a16="http://schemas.microsoft.com/office/drawing/2014/main" id="{7D211779-3AA9-49F8-BA86-74CB7FB755F4}"/>
              </a:ext>
            </a:extLst>
          </p:cNvPr>
          <p:cNvPicPr>
            <a:picLocks noChangeAspect="1"/>
          </p:cNvPicPr>
          <p:nvPr/>
        </p:nvPicPr>
        <p:blipFill>
          <a:blip r:embed="rId3"/>
          <a:stretch>
            <a:fillRect/>
          </a:stretch>
        </p:blipFill>
        <p:spPr>
          <a:xfrm>
            <a:off x="1737360" y="1785970"/>
            <a:ext cx="8717280" cy="4146302"/>
          </a:xfrm>
          <a:prstGeom prst="rect">
            <a:avLst/>
          </a:prstGeom>
        </p:spPr>
      </p:pic>
    </p:spTree>
    <p:extLst>
      <p:ext uri="{BB962C8B-B14F-4D97-AF65-F5344CB8AC3E}">
        <p14:creationId xmlns:p14="http://schemas.microsoft.com/office/powerpoint/2010/main" val="225477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353D-EBD9-4912-B47C-8BE0CC81A57C}"/>
              </a:ext>
            </a:extLst>
          </p:cNvPr>
          <p:cNvSpPr>
            <a:spLocks noGrp="1"/>
          </p:cNvSpPr>
          <p:nvPr>
            <p:ph type="title"/>
          </p:nvPr>
        </p:nvSpPr>
        <p:spPr/>
        <p:txBody>
          <a:bodyPr>
            <a:normAutofit fontScale="90000"/>
          </a:bodyPr>
          <a:lstStyle/>
          <a:p>
            <a:r>
              <a:rPr lang="en-US" dirty="0"/>
              <a:t>Current LoboTime – Timecard View - Non-Exempt</a:t>
            </a:r>
          </a:p>
        </p:txBody>
      </p:sp>
      <p:pic>
        <p:nvPicPr>
          <p:cNvPr id="7" name="Content Placeholder 6">
            <a:extLst>
              <a:ext uri="{FF2B5EF4-FFF2-40B4-BE49-F238E27FC236}">
                <a16:creationId xmlns:a16="http://schemas.microsoft.com/office/drawing/2014/main" id="{2270B721-CBC4-4A64-862F-9340DC4AF2B1}"/>
              </a:ext>
            </a:extLst>
          </p:cNvPr>
          <p:cNvPicPr>
            <a:picLocks noGrp="1" noChangeAspect="1"/>
          </p:cNvPicPr>
          <p:nvPr>
            <p:ph idx="1"/>
          </p:nvPr>
        </p:nvPicPr>
        <p:blipFill>
          <a:blip r:embed="rId3"/>
          <a:stretch>
            <a:fillRect/>
          </a:stretch>
        </p:blipFill>
        <p:spPr>
          <a:xfrm>
            <a:off x="838200" y="1867814"/>
            <a:ext cx="10515600" cy="4266960"/>
          </a:xfrm>
          <a:prstGeom prst="rect">
            <a:avLst/>
          </a:prstGeom>
        </p:spPr>
      </p:pic>
    </p:spTree>
    <p:extLst>
      <p:ext uri="{BB962C8B-B14F-4D97-AF65-F5344CB8AC3E}">
        <p14:creationId xmlns:p14="http://schemas.microsoft.com/office/powerpoint/2010/main" val="3676946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353D-EBD9-4912-B47C-8BE0CC81A57C}"/>
              </a:ext>
            </a:extLst>
          </p:cNvPr>
          <p:cNvSpPr>
            <a:spLocks noGrp="1"/>
          </p:cNvSpPr>
          <p:nvPr>
            <p:ph type="title"/>
          </p:nvPr>
        </p:nvSpPr>
        <p:spPr/>
        <p:txBody>
          <a:bodyPr>
            <a:normAutofit fontScale="90000"/>
          </a:bodyPr>
          <a:lstStyle/>
          <a:p>
            <a:r>
              <a:rPr lang="en-US" dirty="0"/>
              <a:t>LoboTime v8.1.6 – Timecard View - Non-Exempt</a:t>
            </a:r>
          </a:p>
        </p:txBody>
      </p:sp>
      <p:pic>
        <p:nvPicPr>
          <p:cNvPr id="4" name="Content Placeholder 3">
            <a:extLst>
              <a:ext uri="{FF2B5EF4-FFF2-40B4-BE49-F238E27FC236}">
                <a16:creationId xmlns:a16="http://schemas.microsoft.com/office/drawing/2014/main" id="{54FE0644-8A3C-4FF0-9A48-9A8FEB736D58}"/>
              </a:ext>
            </a:extLst>
          </p:cNvPr>
          <p:cNvPicPr>
            <a:picLocks noGrp="1" noChangeAspect="1"/>
          </p:cNvPicPr>
          <p:nvPr>
            <p:ph idx="1"/>
          </p:nvPr>
        </p:nvPicPr>
        <p:blipFill>
          <a:blip r:embed="rId3"/>
          <a:stretch>
            <a:fillRect/>
          </a:stretch>
        </p:blipFill>
        <p:spPr>
          <a:xfrm>
            <a:off x="1526616" y="1825625"/>
            <a:ext cx="9138768" cy="4351338"/>
          </a:xfrm>
          <a:prstGeom prst="rect">
            <a:avLst/>
          </a:prstGeom>
        </p:spPr>
      </p:pic>
    </p:spTree>
    <p:extLst>
      <p:ext uri="{BB962C8B-B14F-4D97-AF65-F5344CB8AC3E}">
        <p14:creationId xmlns:p14="http://schemas.microsoft.com/office/powerpoint/2010/main" val="317020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A856-8A54-4C05-80E9-F941045896DB}"/>
              </a:ext>
            </a:extLst>
          </p:cNvPr>
          <p:cNvSpPr>
            <a:spLocks noGrp="1"/>
          </p:cNvSpPr>
          <p:nvPr>
            <p:ph type="title"/>
          </p:nvPr>
        </p:nvSpPr>
        <p:spPr>
          <a:xfrm>
            <a:off x="838200" y="1020963"/>
            <a:ext cx="10515600" cy="700205"/>
          </a:xfrm>
        </p:spPr>
        <p:txBody>
          <a:bodyPr>
            <a:noAutofit/>
          </a:bodyPr>
          <a:lstStyle/>
          <a:p>
            <a:r>
              <a:rPr lang="en-US" sz="3600" dirty="0"/>
              <a:t>Current LoboTime – Manager Non-Exempt Employee Timecard View</a:t>
            </a:r>
          </a:p>
        </p:txBody>
      </p:sp>
      <p:pic>
        <p:nvPicPr>
          <p:cNvPr id="5" name="Picture 4">
            <a:extLst>
              <a:ext uri="{FF2B5EF4-FFF2-40B4-BE49-F238E27FC236}">
                <a16:creationId xmlns:a16="http://schemas.microsoft.com/office/drawing/2014/main" id="{8A30C3C5-E748-44E0-BA36-CFCF9437B641}"/>
              </a:ext>
            </a:extLst>
          </p:cNvPr>
          <p:cNvPicPr>
            <a:picLocks noChangeAspect="1"/>
          </p:cNvPicPr>
          <p:nvPr/>
        </p:nvPicPr>
        <p:blipFill>
          <a:blip r:embed="rId3"/>
          <a:stretch>
            <a:fillRect/>
          </a:stretch>
        </p:blipFill>
        <p:spPr>
          <a:xfrm>
            <a:off x="1971092" y="1921274"/>
            <a:ext cx="8249816" cy="4642939"/>
          </a:xfrm>
          <a:prstGeom prst="rect">
            <a:avLst/>
          </a:prstGeom>
        </p:spPr>
      </p:pic>
    </p:spTree>
    <p:extLst>
      <p:ext uri="{BB962C8B-B14F-4D97-AF65-F5344CB8AC3E}">
        <p14:creationId xmlns:p14="http://schemas.microsoft.com/office/powerpoint/2010/main" val="79161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A856-8A54-4C05-80E9-F941045896DB}"/>
              </a:ext>
            </a:extLst>
          </p:cNvPr>
          <p:cNvSpPr>
            <a:spLocks noGrp="1"/>
          </p:cNvSpPr>
          <p:nvPr>
            <p:ph type="title"/>
          </p:nvPr>
        </p:nvSpPr>
        <p:spPr>
          <a:xfrm>
            <a:off x="838200" y="1066108"/>
            <a:ext cx="10515600" cy="700205"/>
          </a:xfrm>
        </p:spPr>
        <p:txBody>
          <a:bodyPr>
            <a:noAutofit/>
          </a:bodyPr>
          <a:lstStyle/>
          <a:p>
            <a:r>
              <a:rPr lang="en-US" sz="3600" dirty="0"/>
              <a:t>LoboTime v8.1.6 – Manager Non-Exempt Employee Timecard View</a:t>
            </a:r>
          </a:p>
        </p:txBody>
      </p:sp>
      <p:pic>
        <p:nvPicPr>
          <p:cNvPr id="3" name="Picture 2">
            <a:extLst>
              <a:ext uri="{FF2B5EF4-FFF2-40B4-BE49-F238E27FC236}">
                <a16:creationId xmlns:a16="http://schemas.microsoft.com/office/drawing/2014/main" id="{4575C58B-3F50-4CDD-938D-BD4ACF8066CE}"/>
              </a:ext>
            </a:extLst>
          </p:cNvPr>
          <p:cNvPicPr>
            <a:picLocks noChangeAspect="1"/>
          </p:cNvPicPr>
          <p:nvPr/>
        </p:nvPicPr>
        <p:blipFill>
          <a:blip r:embed="rId3"/>
          <a:stretch>
            <a:fillRect/>
          </a:stretch>
        </p:blipFill>
        <p:spPr>
          <a:xfrm>
            <a:off x="1760376" y="2136332"/>
            <a:ext cx="8571722" cy="4066418"/>
          </a:xfrm>
          <a:prstGeom prst="rect">
            <a:avLst/>
          </a:prstGeom>
        </p:spPr>
      </p:pic>
    </p:spTree>
    <p:extLst>
      <p:ext uri="{BB962C8B-B14F-4D97-AF65-F5344CB8AC3E}">
        <p14:creationId xmlns:p14="http://schemas.microsoft.com/office/powerpoint/2010/main" val="407125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EDF0-49E3-40D2-ACC2-5EB52342E510}"/>
              </a:ext>
            </a:extLst>
          </p:cNvPr>
          <p:cNvSpPr>
            <a:spLocks noGrp="1"/>
          </p:cNvSpPr>
          <p:nvPr>
            <p:ph type="title"/>
          </p:nvPr>
        </p:nvSpPr>
        <p:spPr>
          <a:xfrm>
            <a:off x="838200" y="990483"/>
            <a:ext cx="10515600" cy="700205"/>
          </a:xfrm>
        </p:spPr>
        <p:txBody>
          <a:bodyPr>
            <a:noAutofit/>
          </a:bodyPr>
          <a:lstStyle/>
          <a:p>
            <a:r>
              <a:rPr lang="en-US" sz="3600" dirty="0"/>
              <a:t>Current LoboTime – Exempt Employee Landing Page</a:t>
            </a:r>
          </a:p>
        </p:txBody>
      </p:sp>
      <p:pic>
        <p:nvPicPr>
          <p:cNvPr id="7" name="Picture 6">
            <a:extLst>
              <a:ext uri="{FF2B5EF4-FFF2-40B4-BE49-F238E27FC236}">
                <a16:creationId xmlns:a16="http://schemas.microsoft.com/office/drawing/2014/main" id="{064632D0-B400-4141-8A3D-51AA094F485B}"/>
              </a:ext>
            </a:extLst>
          </p:cNvPr>
          <p:cNvPicPr>
            <a:picLocks noChangeAspect="1"/>
          </p:cNvPicPr>
          <p:nvPr/>
        </p:nvPicPr>
        <p:blipFill>
          <a:blip r:embed="rId3"/>
          <a:stretch>
            <a:fillRect/>
          </a:stretch>
        </p:blipFill>
        <p:spPr>
          <a:xfrm>
            <a:off x="1270000" y="1773909"/>
            <a:ext cx="9652000" cy="4454769"/>
          </a:xfrm>
          <a:prstGeom prst="rect">
            <a:avLst/>
          </a:prstGeom>
        </p:spPr>
      </p:pic>
    </p:spTree>
    <p:extLst>
      <p:ext uri="{BB962C8B-B14F-4D97-AF65-F5344CB8AC3E}">
        <p14:creationId xmlns:p14="http://schemas.microsoft.com/office/powerpoint/2010/main" val="75006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6A39-0B20-47A5-B6E8-BE0004D592E5}"/>
              </a:ext>
            </a:extLst>
          </p:cNvPr>
          <p:cNvSpPr>
            <a:spLocks noGrp="1"/>
          </p:cNvSpPr>
          <p:nvPr>
            <p:ph type="title"/>
          </p:nvPr>
        </p:nvSpPr>
        <p:spPr/>
        <p:txBody>
          <a:bodyPr>
            <a:normAutofit fontScale="90000"/>
          </a:bodyPr>
          <a:lstStyle/>
          <a:p>
            <a:r>
              <a:rPr lang="en-US" dirty="0"/>
              <a:t>Current LoboTime - Approving Timecard - Exempt</a:t>
            </a:r>
          </a:p>
        </p:txBody>
      </p:sp>
      <p:pic>
        <p:nvPicPr>
          <p:cNvPr id="5" name="Content Placeholder 4">
            <a:extLst>
              <a:ext uri="{FF2B5EF4-FFF2-40B4-BE49-F238E27FC236}">
                <a16:creationId xmlns:a16="http://schemas.microsoft.com/office/drawing/2014/main" id="{C26A0F6F-2AF9-4BE9-8B56-153884C61BBF}"/>
              </a:ext>
            </a:extLst>
          </p:cNvPr>
          <p:cNvPicPr>
            <a:picLocks noGrp="1" noChangeAspect="1"/>
          </p:cNvPicPr>
          <p:nvPr>
            <p:ph idx="1"/>
          </p:nvPr>
        </p:nvPicPr>
        <p:blipFill>
          <a:blip r:embed="rId3"/>
          <a:stretch>
            <a:fillRect/>
          </a:stretch>
        </p:blipFill>
        <p:spPr>
          <a:xfrm>
            <a:off x="838200" y="2230390"/>
            <a:ext cx="10515600" cy="3541807"/>
          </a:xfrm>
          <a:prstGeom prst="rect">
            <a:avLst/>
          </a:prstGeom>
        </p:spPr>
      </p:pic>
    </p:spTree>
    <p:extLst>
      <p:ext uri="{BB962C8B-B14F-4D97-AF65-F5344CB8AC3E}">
        <p14:creationId xmlns:p14="http://schemas.microsoft.com/office/powerpoint/2010/main" val="1230345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2611-61C7-40CD-8B44-95753BD61C8C}"/>
              </a:ext>
            </a:extLst>
          </p:cNvPr>
          <p:cNvSpPr>
            <a:spLocks noGrp="1"/>
          </p:cNvSpPr>
          <p:nvPr>
            <p:ph type="title"/>
          </p:nvPr>
        </p:nvSpPr>
        <p:spPr/>
        <p:txBody>
          <a:bodyPr/>
          <a:lstStyle/>
          <a:p>
            <a:r>
              <a:rPr lang="en-US" dirty="0"/>
              <a:t>LoboTime v8.1.6 – Approving Timecard</a:t>
            </a:r>
          </a:p>
        </p:txBody>
      </p:sp>
      <p:pic>
        <p:nvPicPr>
          <p:cNvPr id="4" name="Content Placeholder 3">
            <a:extLst>
              <a:ext uri="{FF2B5EF4-FFF2-40B4-BE49-F238E27FC236}">
                <a16:creationId xmlns:a16="http://schemas.microsoft.com/office/drawing/2014/main" id="{8A82492A-676F-4FE6-9312-F01E937D72AF}"/>
              </a:ext>
            </a:extLst>
          </p:cNvPr>
          <p:cNvPicPr>
            <a:picLocks noGrp="1" noChangeAspect="1"/>
          </p:cNvPicPr>
          <p:nvPr>
            <p:ph idx="1"/>
          </p:nvPr>
        </p:nvPicPr>
        <p:blipFill>
          <a:blip r:embed="rId3"/>
          <a:stretch>
            <a:fillRect/>
          </a:stretch>
        </p:blipFill>
        <p:spPr>
          <a:xfrm>
            <a:off x="838200" y="1960095"/>
            <a:ext cx="10515600" cy="4082398"/>
          </a:xfrm>
          <a:prstGeom prst="rect">
            <a:avLst/>
          </a:prstGeom>
        </p:spPr>
      </p:pic>
    </p:spTree>
    <p:extLst>
      <p:ext uri="{BB962C8B-B14F-4D97-AF65-F5344CB8AC3E}">
        <p14:creationId xmlns:p14="http://schemas.microsoft.com/office/powerpoint/2010/main" val="1776691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2611-61C7-40CD-8B44-95753BD61C8C}"/>
              </a:ext>
            </a:extLst>
          </p:cNvPr>
          <p:cNvSpPr>
            <a:spLocks noGrp="1"/>
          </p:cNvSpPr>
          <p:nvPr>
            <p:ph type="title"/>
          </p:nvPr>
        </p:nvSpPr>
        <p:spPr/>
        <p:txBody>
          <a:bodyPr>
            <a:normAutofit fontScale="90000"/>
          </a:bodyPr>
          <a:lstStyle/>
          <a:p>
            <a:r>
              <a:rPr lang="en-US" dirty="0"/>
              <a:t>LoboTime v8.1.6 – Approving Timecard - Exempt</a:t>
            </a:r>
          </a:p>
        </p:txBody>
      </p:sp>
      <p:pic>
        <p:nvPicPr>
          <p:cNvPr id="15" name="Content Placeholder 14">
            <a:extLst>
              <a:ext uri="{FF2B5EF4-FFF2-40B4-BE49-F238E27FC236}">
                <a16:creationId xmlns:a16="http://schemas.microsoft.com/office/drawing/2014/main" id="{BA59EF08-5DD1-4022-A0DB-C2BA8E802891}"/>
              </a:ext>
            </a:extLst>
          </p:cNvPr>
          <p:cNvPicPr>
            <a:picLocks noGrp="1" noChangeAspect="1"/>
          </p:cNvPicPr>
          <p:nvPr>
            <p:ph idx="1"/>
          </p:nvPr>
        </p:nvPicPr>
        <p:blipFill>
          <a:blip r:embed="rId3"/>
          <a:stretch>
            <a:fillRect/>
          </a:stretch>
        </p:blipFill>
        <p:spPr>
          <a:xfrm>
            <a:off x="1492793" y="1825625"/>
            <a:ext cx="9206414" cy="4351338"/>
          </a:xfrm>
          <a:prstGeom prst="rect">
            <a:avLst/>
          </a:prstGeom>
        </p:spPr>
      </p:pic>
    </p:spTree>
    <p:extLst>
      <p:ext uri="{BB962C8B-B14F-4D97-AF65-F5344CB8AC3E}">
        <p14:creationId xmlns:p14="http://schemas.microsoft.com/office/powerpoint/2010/main" val="3376725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2611-61C7-40CD-8B44-95753BD61C8C}"/>
              </a:ext>
            </a:extLst>
          </p:cNvPr>
          <p:cNvSpPr>
            <a:spLocks noGrp="1"/>
          </p:cNvSpPr>
          <p:nvPr>
            <p:ph type="title"/>
          </p:nvPr>
        </p:nvSpPr>
        <p:spPr/>
        <p:txBody>
          <a:bodyPr>
            <a:noAutofit/>
          </a:bodyPr>
          <a:lstStyle/>
          <a:p>
            <a:r>
              <a:rPr lang="en-US" sz="3600" dirty="0"/>
              <a:t>LoboTime v8.1.6 – Approving Timecard – Non-Exempt</a:t>
            </a:r>
          </a:p>
        </p:txBody>
      </p:sp>
      <p:pic>
        <p:nvPicPr>
          <p:cNvPr id="6" name="Content Placeholder 5">
            <a:extLst>
              <a:ext uri="{FF2B5EF4-FFF2-40B4-BE49-F238E27FC236}">
                <a16:creationId xmlns:a16="http://schemas.microsoft.com/office/drawing/2014/main" id="{346ADC4E-E813-415A-881D-B6728591DA45}"/>
              </a:ext>
            </a:extLst>
          </p:cNvPr>
          <p:cNvPicPr>
            <a:picLocks noGrp="1" noChangeAspect="1"/>
          </p:cNvPicPr>
          <p:nvPr>
            <p:ph idx="1"/>
          </p:nvPr>
        </p:nvPicPr>
        <p:blipFill>
          <a:blip r:embed="rId3"/>
          <a:stretch>
            <a:fillRect/>
          </a:stretch>
        </p:blipFill>
        <p:spPr>
          <a:xfrm>
            <a:off x="1349535" y="1825625"/>
            <a:ext cx="9492930" cy="4351338"/>
          </a:xfrm>
          <a:prstGeom prst="rect">
            <a:avLst/>
          </a:prstGeom>
        </p:spPr>
      </p:pic>
    </p:spTree>
    <p:extLst>
      <p:ext uri="{BB962C8B-B14F-4D97-AF65-F5344CB8AC3E}">
        <p14:creationId xmlns:p14="http://schemas.microsoft.com/office/powerpoint/2010/main" val="4101694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2611-61C7-40CD-8B44-95753BD61C8C}"/>
              </a:ext>
            </a:extLst>
          </p:cNvPr>
          <p:cNvSpPr>
            <a:spLocks noGrp="1"/>
          </p:cNvSpPr>
          <p:nvPr>
            <p:ph type="title"/>
          </p:nvPr>
        </p:nvSpPr>
        <p:spPr/>
        <p:txBody>
          <a:bodyPr>
            <a:noAutofit/>
          </a:bodyPr>
          <a:lstStyle/>
          <a:p>
            <a:r>
              <a:rPr lang="en-US" sz="3200" dirty="0"/>
              <a:t>LoboTime v8.1.6 – Manager Approving Timecard - Non-Exempt</a:t>
            </a:r>
          </a:p>
        </p:txBody>
      </p:sp>
      <p:pic>
        <p:nvPicPr>
          <p:cNvPr id="5" name="Content Placeholder 4">
            <a:extLst>
              <a:ext uri="{FF2B5EF4-FFF2-40B4-BE49-F238E27FC236}">
                <a16:creationId xmlns:a16="http://schemas.microsoft.com/office/drawing/2014/main" id="{72640179-AB12-4CAE-97C7-DD3957783EF9}"/>
              </a:ext>
            </a:extLst>
          </p:cNvPr>
          <p:cNvPicPr>
            <a:picLocks noGrp="1" noChangeAspect="1"/>
          </p:cNvPicPr>
          <p:nvPr>
            <p:ph idx="1"/>
          </p:nvPr>
        </p:nvPicPr>
        <p:blipFill>
          <a:blip r:embed="rId3"/>
          <a:stretch>
            <a:fillRect/>
          </a:stretch>
        </p:blipFill>
        <p:spPr>
          <a:xfrm>
            <a:off x="1357214" y="1825625"/>
            <a:ext cx="9477571" cy="4351338"/>
          </a:xfrm>
          <a:prstGeom prst="rect">
            <a:avLst/>
          </a:prstGeom>
        </p:spPr>
      </p:pic>
    </p:spTree>
    <p:extLst>
      <p:ext uri="{BB962C8B-B14F-4D97-AF65-F5344CB8AC3E}">
        <p14:creationId xmlns:p14="http://schemas.microsoft.com/office/powerpoint/2010/main" val="3723284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2611-61C7-40CD-8B44-95753BD61C8C}"/>
              </a:ext>
            </a:extLst>
          </p:cNvPr>
          <p:cNvSpPr>
            <a:spLocks noGrp="1"/>
          </p:cNvSpPr>
          <p:nvPr>
            <p:ph type="title"/>
          </p:nvPr>
        </p:nvSpPr>
        <p:spPr/>
        <p:txBody>
          <a:bodyPr>
            <a:noAutofit/>
          </a:bodyPr>
          <a:lstStyle/>
          <a:p>
            <a:r>
              <a:rPr lang="en-US" sz="3200" dirty="0"/>
              <a:t>LoboTime v8.1.6 – Manager Approving Timecard - Exempt</a:t>
            </a:r>
          </a:p>
        </p:txBody>
      </p:sp>
      <p:pic>
        <p:nvPicPr>
          <p:cNvPr id="6" name="Content Placeholder 5">
            <a:extLst>
              <a:ext uri="{FF2B5EF4-FFF2-40B4-BE49-F238E27FC236}">
                <a16:creationId xmlns:a16="http://schemas.microsoft.com/office/drawing/2014/main" id="{E07CDCC3-0134-4D48-89E3-2CD6B57C8A3A}"/>
              </a:ext>
            </a:extLst>
          </p:cNvPr>
          <p:cNvPicPr>
            <a:picLocks noGrp="1" noChangeAspect="1"/>
          </p:cNvPicPr>
          <p:nvPr>
            <p:ph idx="1"/>
          </p:nvPr>
        </p:nvPicPr>
        <p:blipFill>
          <a:blip r:embed="rId3"/>
          <a:stretch>
            <a:fillRect/>
          </a:stretch>
        </p:blipFill>
        <p:spPr>
          <a:xfrm>
            <a:off x="1538021" y="1825625"/>
            <a:ext cx="9115958" cy="4351338"/>
          </a:xfrm>
          <a:prstGeom prst="rect">
            <a:avLst/>
          </a:prstGeom>
        </p:spPr>
      </p:pic>
    </p:spTree>
    <p:extLst>
      <p:ext uri="{BB962C8B-B14F-4D97-AF65-F5344CB8AC3E}">
        <p14:creationId xmlns:p14="http://schemas.microsoft.com/office/powerpoint/2010/main" val="35012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D2B2-5B10-4CBA-83E3-72E617C8CEE7}"/>
              </a:ext>
            </a:extLst>
          </p:cNvPr>
          <p:cNvSpPr>
            <a:spLocks noGrp="1"/>
          </p:cNvSpPr>
          <p:nvPr>
            <p:ph type="title"/>
          </p:nvPr>
        </p:nvSpPr>
        <p:spPr/>
        <p:txBody>
          <a:bodyPr/>
          <a:lstStyle/>
          <a:p>
            <a:r>
              <a:rPr lang="en-US" dirty="0"/>
              <a:t>Current LoboTime Navigator - Exceptions</a:t>
            </a:r>
          </a:p>
        </p:txBody>
      </p:sp>
      <p:pic>
        <p:nvPicPr>
          <p:cNvPr id="3" name="Picture 2">
            <a:extLst>
              <a:ext uri="{FF2B5EF4-FFF2-40B4-BE49-F238E27FC236}">
                <a16:creationId xmlns:a16="http://schemas.microsoft.com/office/drawing/2014/main" id="{63FAF201-AFF8-4F67-B27B-432C72C3FA84}"/>
              </a:ext>
            </a:extLst>
          </p:cNvPr>
          <p:cNvPicPr>
            <a:picLocks noChangeAspect="1"/>
          </p:cNvPicPr>
          <p:nvPr/>
        </p:nvPicPr>
        <p:blipFill>
          <a:blip r:embed="rId3"/>
          <a:stretch>
            <a:fillRect/>
          </a:stretch>
        </p:blipFill>
        <p:spPr>
          <a:xfrm>
            <a:off x="1747934" y="1690688"/>
            <a:ext cx="8696131" cy="4876208"/>
          </a:xfrm>
          <a:prstGeom prst="rect">
            <a:avLst/>
          </a:prstGeom>
        </p:spPr>
      </p:pic>
    </p:spTree>
    <p:extLst>
      <p:ext uri="{BB962C8B-B14F-4D97-AF65-F5344CB8AC3E}">
        <p14:creationId xmlns:p14="http://schemas.microsoft.com/office/powerpoint/2010/main" val="3438779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D2B2-5B10-4CBA-83E3-72E617C8CEE7}"/>
              </a:ext>
            </a:extLst>
          </p:cNvPr>
          <p:cNvSpPr>
            <a:spLocks noGrp="1"/>
          </p:cNvSpPr>
          <p:nvPr>
            <p:ph type="title"/>
          </p:nvPr>
        </p:nvSpPr>
        <p:spPr/>
        <p:txBody>
          <a:bodyPr/>
          <a:lstStyle/>
          <a:p>
            <a:r>
              <a:rPr lang="en-US" dirty="0"/>
              <a:t>LoboTime v8.1.6 - Exceptions</a:t>
            </a:r>
          </a:p>
        </p:txBody>
      </p:sp>
      <p:pic>
        <p:nvPicPr>
          <p:cNvPr id="7" name="Picture 6">
            <a:extLst>
              <a:ext uri="{FF2B5EF4-FFF2-40B4-BE49-F238E27FC236}">
                <a16:creationId xmlns:a16="http://schemas.microsoft.com/office/drawing/2014/main" id="{B5B02FD3-32D4-4941-AE57-256B4957C4ED}"/>
              </a:ext>
            </a:extLst>
          </p:cNvPr>
          <p:cNvPicPr>
            <a:picLocks noChangeAspect="1"/>
          </p:cNvPicPr>
          <p:nvPr/>
        </p:nvPicPr>
        <p:blipFill>
          <a:blip r:embed="rId3"/>
          <a:stretch>
            <a:fillRect/>
          </a:stretch>
        </p:blipFill>
        <p:spPr>
          <a:xfrm>
            <a:off x="2037183" y="1690688"/>
            <a:ext cx="8117633" cy="4432041"/>
          </a:xfrm>
          <a:prstGeom prst="rect">
            <a:avLst/>
          </a:prstGeom>
        </p:spPr>
      </p:pic>
    </p:spTree>
    <p:extLst>
      <p:ext uri="{BB962C8B-B14F-4D97-AF65-F5344CB8AC3E}">
        <p14:creationId xmlns:p14="http://schemas.microsoft.com/office/powerpoint/2010/main" val="1138399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D2B2-5B10-4CBA-83E3-72E617C8CEE7}"/>
              </a:ext>
            </a:extLst>
          </p:cNvPr>
          <p:cNvSpPr>
            <a:spLocks noGrp="1"/>
          </p:cNvSpPr>
          <p:nvPr>
            <p:ph type="title"/>
          </p:nvPr>
        </p:nvSpPr>
        <p:spPr/>
        <p:txBody>
          <a:bodyPr>
            <a:normAutofit fontScale="90000"/>
          </a:bodyPr>
          <a:lstStyle/>
          <a:p>
            <a:r>
              <a:rPr lang="en-US" dirty="0"/>
              <a:t>Current LoboTime Navigator – Exceptions Details</a:t>
            </a:r>
          </a:p>
        </p:txBody>
      </p:sp>
      <p:pic>
        <p:nvPicPr>
          <p:cNvPr id="5" name="Picture 4">
            <a:extLst>
              <a:ext uri="{FF2B5EF4-FFF2-40B4-BE49-F238E27FC236}">
                <a16:creationId xmlns:a16="http://schemas.microsoft.com/office/drawing/2014/main" id="{37BC4F1E-1197-4E30-9D6B-DCEBA6B6D2CB}"/>
              </a:ext>
            </a:extLst>
          </p:cNvPr>
          <p:cNvPicPr>
            <a:picLocks noChangeAspect="1"/>
          </p:cNvPicPr>
          <p:nvPr/>
        </p:nvPicPr>
        <p:blipFill>
          <a:blip r:embed="rId3"/>
          <a:stretch>
            <a:fillRect/>
          </a:stretch>
        </p:blipFill>
        <p:spPr>
          <a:xfrm>
            <a:off x="2243096" y="1690688"/>
            <a:ext cx="7705807" cy="4348741"/>
          </a:xfrm>
          <a:prstGeom prst="rect">
            <a:avLst/>
          </a:prstGeom>
        </p:spPr>
      </p:pic>
    </p:spTree>
    <p:extLst>
      <p:ext uri="{BB962C8B-B14F-4D97-AF65-F5344CB8AC3E}">
        <p14:creationId xmlns:p14="http://schemas.microsoft.com/office/powerpoint/2010/main" val="161108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D2B2-5B10-4CBA-83E3-72E617C8CEE7}"/>
              </a:ext>
            </a:extLst>
          </p:cNvPr>
          <p:cNvSpPr>
            <a:spLocks noGrp="1"/>
          </p:cNvSpPr>
          <p:nvPr>
            <p:ph type="title"/>
          </p:nvPr>
        </p:nvSpPr>
        <p:spPr/>
        <p:txBody>
          <a:bodyPr>
            <a:normAutofit/>
          </a:bodyPr>
          <a:lstStyle/>
          <a:p>
            <a:r>
              <a:rPr lang="en-US" dirty="0"/>
              <a:t>LoboTime v8.1.6– Exceptions Details</a:t>
            </a:r>
          </a:p>
        </p:txBody>
      </p:sp>
      <p:pic>
        <p:nvPicPr>
          <p:cNvPr id="6" name="Picture 5">
            <a:extLst>
              <a:ext uri="{FF2B5EF4-FFF2-40B4-BE49-F238E27FC236}">
                <a16:creationId xmlns:a16="http://schemas.microsoft.com/office/drawing/2014/main" id="{C60D29D8-D682-483E-810F-285F97B90D4B}"/>
              </a:ext>
            </a:extLst>
          </p:cNvPr>
          <p:cNvPicPr>
            <a:picLocks noChangeAspect="1"/>
          </p:cNvPicPr>
          <p:nvPr/>
        </p:nvPicPr>
        <p:blipFill>
          <a:blip r:embed="rId3"/>
          <a:stretch>
            <a:fillRect/>
          </a:stretch>
        </p:blipFill>
        <p:spPr>
          <a:xfrm>
            <a:off x="1471126" y="1690688"/>
            <a:ext cx="9249747" cy="4682866"/>
          </a:xfrm>
          <a:prstGeom prst="rect">
            <a:avLst/>
          </a:prstGeom>
        </p:spPr>
      </p:pic>
    </p:spTree>
    <p:extLst>
      <p:ext uri="{BB962C8B-B14F-4D97-AF65-F5344CB8AC3E}">
        <p14:creationId xmlns:p14="http://schemas.microsoft.com/office/powerpoint/2010/main" val="259204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51D6-462C-4F93-9599-E99DF91C3E80}"/>
              </a:ext>
            </a:extLst>
          </p:cNvPr>
          <p:cNvSpPr>
            <a:spLocks noGrp="1"/>
          </p:cNvSpPr>
          <p:nvPr>
            <p:ph type="title"/>
          </p:nvPr>
        </p:nvSpPr>
        <p:spPr/>
        <p:txBody>
          <a:bodyPr>
            <a:normAutofit fontScale="90000"/>
          </a:bodyPr>
          <a:lstStyle/>
          <a:p>
            <a:r>
              <a:rPr lang="en-US" dirty="0"/>
              <a:t>LoboTime v8.1.6 – Exempt Employee Landing Page</a:t>
            </a:r>
          </a:p>
        </p:txBody>
      </p:sp>
      <p:pic>
        <p:nvPicPr>
          <p:cNvPr id="11" name="Picture 10">
            <a:extLst>
              <a:ext uri="{FF2B5EF4-FFF2-40B4-BE49-F238E27FC236}">
                <a16:creationId xmlns:a16="http://schemas.microsoft.com/office/drawing/2014/main" id="{E5775D69-37B5-49AB-AF6A-3CDCF658DE35}"/>
              </a:ext>
            </a:extLst>
          </p:cNvPr>
          <p:cNvPicPr>
            <a:picLocks noChangeAspect="1"/>
          </p:cNvPicPr>
          <p:nvPr/>
        </p:nvPicPr>
        <p:blipFill>
          <a:blip r:embed="rId3"/>
          <a:stretch>
            <a:fillRect/>
          </a:stretch>
        </p:blipFill>
        <p:spPr>
          <a:xfrm>
            <a:off x="1317625" y="1825625"/>
            <a:ext cx="9556750" cy="4493472"/>
          </a:xfrm>
          <a:prstGeom prst="rect">
            <a:avLst/>
          </a:prstGeom>
        </p:spPr>
      </p:pic>
    </p:spTree>
    <p:extLst>
      <p:ext uri="{BB962C8B-B14F-4D97-AF65-F5344CB8AC3E}">
        <p14:creationId xmlns:p14="http://schemas.microsoft.com/office/powerpoint/2010/main" val="2907023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1395-6FBC-49F3-954E-E4952FE70ACD}"/>
              </a:ext>
            </a:extLst>
          </p:cNvPr>
          <p:cNvSpPr>
            <a:spLocks noGrp="1"/>
          </p:cNvSpPr>
          <p:nvPr>
            <p:ph type="title"/>
          </p:nvPr>
        </p:nvSpPr>
        <p:spPr>
          <a:xfrm>
            <a:off x="838200" y="990483"/>
            <a:ext cx="10515600" cy="700205"/>
          </a:xfrm>
        </p:spPr>
        <p:txBody>
          <a:bodyPr/>
          <a:lstStyle/>
          <a:p>
            <a:r>
              <a:rPr lang="en-US" dirty="0"/>
              <a:t>Current LoboTime – UNM Manager Genies</a:t>
            </a:r>
          </a:p>
        </p:txBody>
      </p:sp>
      <p:pic>
        <p:nvPicPr>
          <p:cNvPr id="4" name="Content Placeholder 3">
            <a:extLst>
              <a:ext uri="{FF2B5EF4-FFF2-40B4-BE49-F238E27FC236}">
                <a16:creationId xmlns:a16="http://schemas.microsoft.com/office/drawing/2014/main" id="{A3AF5560-9622-4579-BFB0-9D198599DC83}"/>
              </a:ext>
            </a:extLst>
          </p:cNvPr>
          <p:cNvPicPr>
            <a:picLocks noGrp="1" noChangeAspect="1"/>
          </p:cNvPicPr>
          <p:nvPr>
            <p:ph idx="1"/>
          </p:nvPr>
        </p:nvPicPr>
        <p:blipFill>
          <a:blip r:embed="rId3"/>
          <a:stretch>
            <a:fillRect/>
          </a:stretch>
        </p:blipFill>
        <p:spPr>
          <a:xfrm>
            <a:off x="2244260" y="1825625"/>
            <a:ext cx="7703479" cy="4351338"/>
          </a:xfrm>
          <a:prstGeom prst="rect">
            <a:avLst/>
          </a:prstGeom>
        </p:spPr>
      </p:pic>
    </p:spTree>
    <p:extLst>
      <p:ext uri="{BB962C8B-B14F-4D97-AF65-F5344CB8AC3E}">
        <p14:creationId xmlns:p14="http://schemas.microsoft.com/office/powerpoint/2010/main" val="3524098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D929-B65F-4C3D-83BD-17AEC2D59570}"/>
              </a:ext>
            </a:extLst>
          </p:cNvPr>
          <p:cNvSpPr>
            <a:spLocks noGrp="1"/>
          </p:cNvSpPr>
          <p:nvPr>
            <p:ph type="title"/>
          </p:nvPr>
        </p:nvSpPr>
        <p:spPr/>
        <p:txBody>
          <a:bodyPr/>
          <a:lstStyle/>
          <a:p>
            <a:r>
              <a:rPr lang="en-US" dirty="0"/>
              <a:t>LoboTime v8.1.6 – UNM Manager Genies</a:t>
            </a:r>
          </a:p>
        </p:txBody>
      </p:sp>
      <p:pic>
        <p:nvPicPr>
          <p:cNvPr id="4" name="Content Placeholder 3">
            <a:extLst>
              <a:ext uri="{FF2B5EF4-FFF2-40B4-BE49-F238E27FC236}">
                <a16:creationId xmlns:a16="http://schemas.microsoft.com/office/drawing/2014/main" id="{90A76EBC-D7F8-4A9C-A19A-77C0C1EBDB49}"/>
              </a:ext>
            </a:extLst>
          </p:cNvPr>
          <p:cNvPicPr>
            <a:picLocks noGrp="1" noChangeAspect="1"/>
          </p:cNvPicPr>
          <p:nvPr>
            <p:ph idx="1"/>
          </p:nvPr>
        </p:nvPicPr>
        <p:blipFill>
          <a:blip r:embed="rId3"/>
          <a:stretch>
            <a:fillRect/>
          </a:stretch>
        </p:blipFill>
        <p:spPr>
          <a:xfrm>
            <a:off x="2162587" y="1825625"/>
            <a:ext cx="7866825" cy="4351338"/>
          </a:xfrm>
          <a:prstGeom prst="rect">
            <a:avLst/>
          </a:prstGeom>
        </p:spPr>
      </p:pic>
    </p:spTree>
    <p:extLst>
      <p:ext uri="{BB962C8B-B14F-4D97-AF65-F5344CB8AC3E}">
        <p14:creationId xmlns:p14="http://schemas.microsoft.com/office/powerpoint/2010/main" val="466822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2086-5D21-4FE9-ACFC-A699D58F7574}"/>
              </a:ext>
            </a:extLst>
          </p:cNvPr>
          <p:cNvSpPr>
            <a:spLocks noGrp="1"/>
          </p:cNvSpPr>
          <p:nvPr>
            <p:ph type="title"/>
          </p:nvPr>
        </p:nvSpPr>
        <p:spPr/>
        <p:txBody>
          <a:bodyPr/>
          <a:lstStyle/>
          <a:p>
            <a:r>
              <a:rPr lang="en-US" dirty="0"/>
              <a:t>Current LoboTime - Schedule in Timecard</a:t>
            </a:r>
          </a:p>
        </p:txBody>
      </p:sp>
      <p:sp>
        <p:nvSpPr>
          <p:cNvPr id="6" name="Content Placeholder 5">
            <a:extLst>
              <a:ext uri="{FF2B5EF4-FFF2-40B4-BE49-F238E27FC236}">
                <a16:creationId xmlns:a16="http://schemas.microsoft.com/office/drawing/2014/main" id="{E8A66261-D139-472B-8E42-09780019596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37CD708D-B371-4F1F-A52D-304CD1ABEE15}"/>
              </a:ext>
            </a:extLst>
          </p:cNvPr>
          <p:cNvPicPr>
            <a:picLocks noChangeAspect="1"/>
          </p:cNvPicPr>
          <p:nvPr/>
        </p:nvPicPr>
        <p:blipFill>
          <a:blip r:embed="rId3"/>
          <a:stretch>
            <a:fillRect/>
          </a:stretch>
        </p:blipFill>
        <p:spPr>
          <a:xfrm>
            <a:off x="881062" y="1843088"/>
            <a:ext cx="10429875" cy="4333875"/>
          </a:xfrm>
          <a:prstGeom prst="rect">
            <a:avLst/>
          </a:prstGeom>
        </p:spPr>
      </p:pic>
    </p:spTree>
    <p:extLst>
      <p:ext uri="{BB962C8B-B14F-4D97-AF65-F5344CB8AC3E}">
        <p14:creationId xmlns:p14="http://schemas.microsoft.com/office/powerpoint/2010/main" val="1142535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A546-1031-44C3-A91F-D63393D23EA4}"/>
              </a:ext>
            </a:extLst>
          </p:cNvPr>
          <p:cNvSpPr>
            <a:spLocks noGrp="1"/>
          </p:cNvSpPr>
          <p:nvPr>
            <p:ph type="title"/>
          </p:nvPr>
        </p:nvSpPr>
        <p:spPr/>
        <p:txBody>
          <a:bodyPr/>
          <a:lstStyle/>
          <a:p>
            <a:r>
              <a:rPr lang="en-US" dirty="0"/>
              <a:t>LoboTime v8.1.6 – Schedule in Timecard</a:t>
            </a:r>
          </a:p>
        </p:txBody>
      </p:sp>
      <p:pic>
        <p:nvPicPr>
          <p:cNvPr id="6" name="Content Placeholder 5">
            <a:extLst>
              <a:ext uri="{FF2B5EF4-FFF2-40B4-BE49-F238E27FC236}">
                <a16:creationId xmlns:a16="http://schemas.microsoft.com/office/drawing/2014/main" id="{38FFDB84-A90F-45ED-8486-69450FE5DC06}"/>
              </a:ext>
            </a:extLst>
          </p:cNvPr>
          <p:cNvPicPr>
            <a:picLocks noGrp="1" noChangeAspect="1"/>
          </p:cNvPicPr>
          <p:nvPr>
            <p:ph idx="1"/>
          </p:nvPr>
        </p:nvPicPr>
        <p:blipFill>
          <a:blip r:embed="rId3"/>
          <a:stretch>
            <a:fillRect/>
          </a:stretch>
        </p:blipFill>
        <p:spPr>
          <a:xfrm>
            <a:off x="838200" y="1690688"/>
            <a:ext cx="10515600" cy="3864802"/>
          </a:xfrm>
          <a:prstGeom prst="rect">
            <a:avLst/>
          </a:prstGeom>
        </p:spPr>
      </p:pic>
    </p:spTree>
    <p:extLst>
      <p:ext uri="{BB962C8B-B14F-4D97-AF65-F5344CB8AC3E}">
        <p14:creationId xmlns:p14="http://schemas.microsoft.com/office/powerpoint/2010/main" val="4236614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EF13-A831-4602-A4F6-99057898224E}"/>
              </a:ext>
            </a:extLst>
          </p:cNvPr>
          <p:cNvSpPr>
            <a:spLocks noGrp="1"/>
          </p:cNvSpPr>
          <p:nvPr>
            <p:ph type="title"/>
          </p:nvPr>
        </p:nvSpPr>
        <p:spPr/>
        <p:txBody>
          <a:bodyPr/>
          <a:lstStyle/>
          <a:p>
            <a:r>
              <a:rPr lang="en-US" dirty="0"/>
              <a:t>Current LoboTime – Schedule Editor</a:t>
            </a:r>
          </a:p>
        </p:txBody>
      </p:sp>
      <p:pic>
        <p:nvPicPr>
          <p:cNvPr id="4" name="Content Placeholder 3">
            <a:extLst>
              <a:ext uri="{FF2B5EF4-FFF2-40B4-BE49-F238E27FC236}">
                <a16:creationId xmlns:a16="http://schemas.microsoft.com/office/drawing/2014/main" id="{4E25DE32-5061-4BF7-90EC-6A7014AD413E}"/>
              </a:ext>
            </a:extLst>
          </p:cNvPr>
          <p:cNvPicPr>
            <a:picLocks noGrp="1" noChangeAspect="1"/>
          </p:cNvPicPr>
          <p:nvPr>
            <p:ph idx="1"/>
          </p:nvPr>
        </p:nvPicPr>
        <p:blipFill>
          <a:blip r:embed="rId3"/>
          <a:stretch>
            <a:fillRect/>
          </a:stretch>
        </p:blipFill>
        <p:spPr>
          <a:xfrm>
            <a:off x="838200" y="2411599"/>
            <a:ext cx="10515600" cy="3179390"/>
          </a:xfrm>
          <a:prstGeom prst="rect">
            <a:avLst/>
          </a:prstGeom>
        </p:spPr>
      </p:pic>
    </p:spTree>
    <p:extLst>
      <p:ext uri="{BB962C8B-B14F-4D97-AF65-F5344CB8AC3E}">
        <p14:creationId xmlns:p14="http://schemas.microsoft.com/office/powerpoint/2010/main" val="599439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88E-83C6-4D77-8E67-443569DCA486}"/>
              </a:ext>
            </a:extLst>
          </p:cNvPr>
          <p:cNvSpPr>
            <a:spLocks noGrp="1"/>
          </p:cNvSpPr>
          <p:nvPr>
            <p:ph type="title"/>
          </p:nvPr>
        </p:nvSpPr>
        <p:spPr/>
        <p:txBody>
          <a:bodyPr/>
          <a:lstStyle/>
          <a:p>
            <a:r>
              <a:rPr lang="en-US" dirty="0"/>
              <a:t>LoboTime v8.1.6 – Schedule Editor</a:t>
            </a:r>
          </a:p>
        </p:txBody>
      </p:sp>
      <p:pic>
        <p:nvPicPr>
          <p:cNvPr id="7" name="Picture 6">
            <a:extLst>
              <a:ext uri="{FF2B5EF4-FFF2-40B4-BE49-F238E27FC236}">
                <a16:creationId xmlns:a16="http://schemas.microsoft.com/office/drawing/2014/main" id="{9EF52C5A-4123-42C8-9040-19301EB6C093}"/>
              </a:ext>
            </a:extLst>
          </p:cNvPr>
          <p:cNvPicPr>
            <a:picLocks noChangeAspect="1"/>
          </p:cNvPicPr>
          <p:nvPr/>
        </p:nvPicPr>
        <p:blipFill>
          <a:blip r:embed="rId3"/>
          <a:stretch>
            <a:fillRect/>
          </a:stretch>
        </p:blipFill>
        <p:spPr>
          <a:xfrm>
            <a:off x="408991" y="2332653"/>
            <a:ext cx="5494311" cy="3391795"/>
          </a:xfrm>
          <a:prstGeom prst="rect">
            <a:avLst/>
          </a:prstGeom>
        </p:spPr>
      </p:pic>
      <p:pic>
        <p:nvPicPr>
          <p:cNvPr id="8" name="Picture 7">
            <a:extLst>
              <a:ext uri="{FF2B5EF4-FFF2-40B4-BE49-F238E27FC236}">
                <a16:creationId xmlns:a16="http://schemas.microsoft.com/office/drawing/2014/main" id="{AF17CF0A-584C-4126-AB32-6AB4933C36FE}"/>
              </a:ext>
            </a:extLst>
          </p:cNvPr>
          <p:cNvPicPr>
            <a:picLocks noChangeAspect="1"/>
          </p:cNvPicPr>
          <p:nvPr/>
        </p:nvPicPr>
        <p:blipFill>
          <a:blip r:embed="rId4"/>
          <a:stretch>
            <a:fillRect/>
          </a:stretch>
        </p:blipFill>
        <p:spPr>
          <a:xfrm>
            <a:off x="6209946" y="2332652"/>
            <a:ext cx="5529023" cy="3391795"/>
          </a:xfrm>
          <a:prstGeom prst="rect">
            <a:avLst/>
          </a:prstGeom>
        </p:spPr>
      </p:pic>
    </p:spTree>
    <p:extLst>
      <p:ext uri="{BB962C8B-B14F-4D97-AF65-F5344CB8AC3E}">
        <p14:creationId xmlns:p14="http://schemas.microsoft.com/office/powerpoint/2010/main" val="4193403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88E-83C6-4D77-8E67-443569DCA486}"/>
              </a:ext>
            </a:extLst>
          </p:cNvPr>
          <p:cNvSpPr>
            <a:spLocks noGrp="1"/>
          </p:cNvSpPr>
          <p:nvPr>
            <p:ph type="title"/>
          </p:nvPr>
        </p:nvSpPr>
        <p:spPr/>
        <p:txBody>
          <a:bodyPr/>
          <a:lstStyle/>
          <a:p>
            <a:r>
              <a:rPr lang="en-US" dirty="0"/>
              <a:t>Current LoboTime – Schedule Pattern</a:t>
            </a:r>
          </a:p>
        </p:txBody>
      </p:sp>
      <p:pic>
        <p:nvPicPr>
          <p:cNvPr id="4" name="Picture 3">
            <a:extLst>
              <a:ext uri="{FF2B5EF4-FFF2-40B4-BE49-F238E27FC236}">
                <a16:creationId xmlns:a16="http://schemas.microsoft.com/office/drawing/2014/main" id="{995DE710-00A9-47CE-AD7C-FB2EFA8EB5EB}"/>
              </a:ext>
            </a:extLst>
          </p:cNvPr>
          <p:cNvPicPr>
            <a:picLocks noChangeAspect="1"/>
          </p:cNvPicPr>
          <p:nvPr/>
        </p:nvPicPr>
        <p:blipFill>
          <a:blip r:embed="rId3"/>
          <a:stretch>
            <a:fillRect/>
          </a:stretch>
        </p:blipFill>
        <p:spPr>
          <a:xfrm>
            <a:off x="2130425" y="1690688"/>
            <a:ext cx="7931150" cy="4446564"/>
          </a:xfrm>
          <a:prstGeom prst="rect">
            <a:avLst/>
          </a:prstGeom>
        </p:spPr>
      </p:pic>
    </p:spTree>
    <p:extLst>
      <p:ext uri="{BB962C8B-B14F-4D97-AF65-F5344CB8AC3E}">
        <p14:creationId xmlns:p14="http://schemas.microsoft.com/office/powerpoint/2010/main" val="289742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88E-83C6-4D77-8E67-443569DCA486}"/>
              </a:ext>
            </a:extLst>
          </p:cNvPr>
          <p:cNvSpPr>
            <a:spLocks noGrp="1"/>
          </p:cNvSpPr>
          <p:nvPr>
            <p:ph type="title"/>
          </p:nvPr>
        </p:nvSpPr>
        <p:spPr/>
        <p:txBody>
          <a:bodyPr/>
          <a:lstStyle/>
          <a:p>
            <a:r>
              <a:rPr lang="en-US" dirty="0"/>
              <a:t>LoboTime v8.1.6 – Schedule Editor</a:t>
            </a:r>
          </a:p>
        </p:txBody>
      </p:sp>
      <p:pic>
        <p:nvPicPr>
          <p:cNvPr id="3" name="Picture 2">
            <a:extLst>
              <a:ext uri="{FF2B5EF4-FFF2-40B4-BE49-F238E27FC236}">
                <a16:creationId xmlns:a16="http://schemas.microsoft.com/office/drawing/2014/main" id="{437EBD94-71BC-418D-9A38-3701655690B6}"/>
              </a:ext>
            </a:extLst>
          </p:cNvPr>
          <p:cNvPicPr>
            <a:picLocks noChangeAspect="1"/>
          </p:cNvPicPr>
          <p:nvPr/>
        </p:nvPicPr>
        <p:blipFill>
          <a:blip r:embed="rId3"/>
          <a:stretch>
            <a:fillRect/>
          </a:stretch>
        </p:blipFill>
        <p:spPr>
          <a:xfrm>
            <a:off x="2279650" y="1690688"/>
            <a:ext cx="7632700" cy="4204150"/>
          </a:xfrm>
          <a:prstGeom prst="rect">
            <a:avLst/>
          </a:prstGeom>
        </p:spPr>
      </p:pic>
    </p:spTree>
    <p:extLst>
      <p:ext uri="{BB962C8B-B14F-4D97-AF65-F5344CB8AC3E}">
        <p14:creationId xmlns:p14="http://schemas.microsoft.com/office/powerpoint/2010/main" val="46792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8460-7D28-4640-85BD-6321815D0FA8}"/>
              </a:ext>
            </a:extLst>
          </p:cNvPr>
          <p:cNvSpPr>
            <a:spLocks noGrp="1"/>
          </p:cNvSpPr>
          <p:nvPr>
            <p:ph type="title"/>
          </p:nvPr>
        </p:nvSpPr>
        <p:spPr/>
        <p:txBody>
          <a:bodyPr/>
          <a:lstStyle/>
          <a:p>
            <a:r>
              <a:rPr lang="en-US" dirty="0"/>
              <a:t>LoboTime v8.1.6 ”Move Amounts” Change</a:t>
            </a:r>
          </a:p>
        </p:txBody>
      </p:sp>
      <p:pic>
        <p:nvPicPr>
          <p:cNvPr id="7" name="Content Placeholder 6">
            <a:extLst>
              <a:ext uri="{FF2B5EF4-FFF2-40B4-BE49-F238E27FC236}">
                <a16:creationId xmlns:a16="http://schemas.microsoft.com/office/drawing/2014/main" id="{7DF13FC5-1655-4C42-B589-F3A0CA12A19D}"/>
              </a:ext>
            </a:extLst>
          </p:cNvPr>
          <p:cNvPicPr>
            <a:picLocks noGrp="1" noChangeAspect="1"/>
          </p:cNvPicPr>
          <p:nvPr>
            <p:ph idx="1"/>
          </p:nvPr>
        </p:nvPicPr>
        <p:blipFill>
          <a:blip r:embed="rId3"/>
          <a:stretch>
            <a:fillRect/>
          </a:stretch>
        </p:blipFill>
        <p:spPr>
          <a:xfrm>
            <a:off x="2144359" y="1825625"/>
            <a:ext cx="7903282" cy="4351338"/>
          </a:xfrm>
          <a:prstGeom prst="rect">
            <a:avLst/>
          </a:prstGeom>
        </p:spPr>
      </p:pic>
    </p:spTree>
    <p:extLst>
      <p:ext uri="{BB962C8B-B14F-4D97-AF65-F5344CB8AC3E}">
        <p14:creationId xmlns:p14="http://schemas.microsoft.com/office/powerpoint/2010/main" val="161099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024D-0D28-45D1-903E-426D3EA3BB5F}"/>
              </a:ext>
            </a:extLst>
          </p:cNvPr>
          <p:cNvSpPr>
            <a:spLocks noGrp="1"/>
          </p:cNvSpPr>
          <p:nvPr>
            <p:ph type="title"/>
          </p:nvPr>
        </p:nvSpPr>
        <p:spPr/>
        <p:txBody>
          <a:bodyPr/>
          <a:lstStyle/>
          <a:p>
            <a:r>
              <a:rPr lang="en-US" dirty="0"/>
              <a:t>LoboTime v8.1.6 – “Move Amounts” Change</a:t>
            </a:r>
          </a:p>
        </p:txBody>
      </p:sp>
      <p:pic>
        <p:nvPicPr>
          <p:cNvPr id="4" name="Content Placeholder 3">
            <a:extLst>
              <a:ext uri="{FF2B5EF4-FFF2-40B4-BE49-F238E27FC236}">
                <a16:creationId xmlns:a16="http://schemas.microsoft.com/office/drawing/2014/main" id="{85FDBED2-4CF8-479A-83B6-A599E03CCD9F}"/>
              </a:ext>
            </a:extLst>
          </p:cNvPr>
          <p:cNvPicPr>
            <a:picLocks noGrp="1" noChangeAspect="1"/>
          </p:cNvPicPr>
          <p:nvPr>
            <p:ph idx="1"/>
          </p:nvPr>
        </p:nvPicPr>
        <p:blipFill>
          <a:blip r:embed="rId3"/>
          <a:stretch>
            <a:fillRect/>
          </a:stretch>
        </p:blipFill>
        <p:spPr>
          <a:xfrm>
            <a:off x="1359522" y="1825625"/>
            <a:ext cx="9472955" cy="4351338"/>
          </a:xfrm>
          <a:prstGeom prst="rect">
            <a:avLst/>
          </a:prstGeom>
        </p:spPr>
      </p:pic>
    </p:spTree>
    <p:extLst>
      <p:ext uri="{BB962C8B-B14F-4D97-AF65-F5344CB8AC3E}">
        <p14:creationId xmlns:p14="http://schemas.microsoft.com/office/powerpoint/2010/main" val="33922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D080-02C3-480D-BEB8-74F133564133}"/>
              </a:ext>
            </a:extLst>
          </p:cNvPr>
          <p:cNvSpPr>
            <a:spLocks noGrp="1"/>
          </p:cNvSpPr>
          <p:nvPr>
            <p:ph type="title"/>
          </p:nvPr>
        </p:nvSpPr>
        <p:spPr/>
        <p:txBody>
          <a:bodyPr>
            <a:noAutofit/>
          </a:bodyPr>
          <a:lstStyle/>
          <a:p>
            <a:r>
              <a:rPr lang="en-US" sz="3200" dirty="0"/>
              <a:t>Current LoboTime – Non-Exempt Employee Landing Page</a:t>
            </a:r>
          </a:p>
        </p:txBody>
      </p:sp>
      <p:pic>
        <p:nvPicPr>
          <p:cNvPr id="4" name="Content Placeholder 3">
            <a:extLst>
              <a:ext uri="{FF2B5EF4-FFF2-40B4-BE49-F238E27FC236}">
                <a16:creationId xmlns:a16="http://schemas.microsoft.com/office/drawing/2014/main" id="{DF871E1C-0E4F-47A4-83D2-69412AC56356}"/>
              </a:ext>
            </a:extLst>
          </p:cNvPr>
          <p:cNvPicPr>
            <a:picLocks noGrp="1" noChangeAspect="1"/>
          </p:cNvPicPr>
          <p:nvPr>
            <p:ph idx="1"/>
          </p:nvPr>
        </p:nvPicPr>
        <p:blipFill>
          <a:blip r:embed="rId3"/>
          <a:stretch>
            <a:fillRect/>
          </a:stretch>
        </p:blipFill>
        <p:spPr>
          <a:xfrm>
            <a:off x="838200" y="2525372"/>
            <a:ext cx="10515600" cy="2951843"/>
          </a:xfrm>
          <a:prstGeom prst="rect">
            <a:avLst/>
          </a:prstGeom>
        </p:spPr>
      </p:pic>
    </p:spTree>
    <p:extLst>
      <p:ext uri="{BB962C8B-B14F-4D97-AF65-F5344CB8AC3E}">
        <p14:creationId xmlns:p14="http://schemas.microsoft.com/office/powerpoint/2010/main" val="1711551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024D-0D28-45D1-903E-426D3EA3BB5F}"/>
              </a:ext>
            </a:extLst>
          </p:cNvPr>
          <p:cNvSpPr>
            <a:spLocks noGrp="1"/>
          </p:cNvSpPr>
          <p:nvPr>
            <p:ph type="title"/>
          </p:nvPr>
        </p:nvSpPr>
        <p:spPr/>
        <p:txBody>
          <a:bodyPr/>
          <a:lstStyle/>
          <a:p>
            <a:r>
              <a:rPr lang="en-US" dirty="0"/>
              <a:t>LoboTime v8.1.6 – “Move Amounts” Change</a:t>
            </a:r>
          </a:p>
        </p:txBody>
      </p:sp>
      <p:pic>
        <p:nvPicPr>
          <p:cNvPr id="10" name="Content Placeholder 9">
            <a:extLst>
              <a:ext uri="{FF2B5EF4-FFF2-40B4-BE49-F238E27FC236}">
                <a16:creationId xmlns:a16="http://schemas.microsoft.com/office/drawing/2014/main" id="{09DCFEA2-8DA0-4D59-8A8F-882681C1A422}"/>
              </a:ext>
            </a:extLst>
          </p:cNvPr>
          <p:cNvPicPr>
            <a:picLocks noGrp="1" noChangeAspect="1"/>
          </p:cNvPicPr>
          <p:nvPr>
            <p:ph idx="1"/>
          </p:nvPr>
        </p:nvPicPr>
        <p:blipFill>
          <a:blip r:embed="rId3"/>
          <a:stretch>
            <a:fillRect/>
          </a:stretch>
        </p:blipFill>
        <p:spPr>
          <a:xfrm>
            <a:off x="2150156" y="1825625"/>
            <a:ext cx="7891688" cy="4351338"/>
          </a:xfrm>
          <a:prstGeom prst="rect">
            <a:avLst/>
          </a:prstGeom>
        </p:spPr>
      </p:pic>
    </p:spTree>
    <p:extLst>
      <p:ext uri="{BB962C8B-B14F-4D97-AF65-F5344CB8AC3E}">
        <p14:creationId xmlns:p14="http://schemas.microsoft.com/office/powerpoint/2010/main" val="1136934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8460-7D28-4640-85BD-6321815D0FA8}"/>
              </a:ext>
            </a:extLst>
          </p:cNvPr>
          <p:cNvSpPr>
            <a:spLocks noGrp="1"/>
          </p:cNvSpPr>
          <p:nvPr>
            <p:ph type="title"/>
          </p:nvPr>
        </p:nvSpPr>
        <p:spPr/>
        <p:txBody>
          <a:bodyPr/>
          <a:lstStyle/>
          <a:p>
            <a:r>
              <a:rPr lang="en-US" dirty="0"/>
              <a:t>LoboTime v8.1.6 ”Move Amounts” Change</a:t>
            </a:r>
          </a:p>
        </p:txBody>
      </p:sp>
      <p:pic>
        <p:nvPicPr>
          <p:cNvPr id="11" name="Picture 10">
            <a:extLst>
              <a:ext uri="{FF2B5EF4-FFF2-40B4-BE49-F238E27FC236}">
                <a16:creationId xmlns:a16="http://schemas.microsoft.com/office/drawing/2014/main" id="{3A9AED63-D299-4A83-8191-EE91B1A3A3D6}"/>
              </a:ext>
            </a:extLst>
          </p:cNvPr>
          <p:cNvPicPr>
            <a:picLocks noChangeAspect="1"/>
          </p:cNvPicPr>
          <p:nvPr/>
        </p:nvPicPr>
        <p:blipFill>
          <a:blip r:embed="rId3"/>
          <a:stretch>
            <a:fillRect/>
          </a:stretch>
        </p:blipFill>
        <p:spPr>
          <a:xfrm>
            <a:off x="1838376" y="1970606"/>
            <a:ext cx="8515247" cy="4080037"/>
          </a:xfrm>
          <a:prstGeom prst="rect">
            <a:avLst/>
          </a:prstGeom>
        </p:spPr>
      </p:pic>
    </p:spTree>
    <p:extLst>
      <p:ext uri="{BB962C8B-B14F-4D97-AF65-F5344CB8AC3E}">
        <p14:creationId xmlns:p14="http://schemas.microsoft.com/office/powerpoint/2010/main" val="406392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A14B-94A8-473D-821C-DD65315DE81F}"/>
              </a:ext>
            </a:extLst>
          </p:cNvPr>
          <p:cNvSpPr>
            <a:spLocks noGrp="1"/>
          </p:cNvSpPr>
          <p:nvPr>
            <p:ph type="title"/>
          </p:nvPr>
        </p:nvSpPr>
        <p:spPr/>
        <p:txBody>
          <a:bodyPr/>
          <a:lstStyle/>
          <a:p>
            <a:r>
              <a:rPr lang="en-US" dirty="0"/>
              <a:t>Current LoboTime - Sign Out</a:t>
            </a:r>
          </a:p>
        </p:txBody>
      </p:sp>
      <p:pic>
        <p:nvPicPr>
          <p:cNvPr id="7" name="Content Placeholder 6">
            <a:extLst>
              <a:ext uri="{FF2B5EF4-FFF2-40B4-BE49-F238E27FC236}">
                <a16:creationId xmlns:a16="http://schemas.microsoft.com/office/drawing/2014/main" id="{B3E2F919-0A4A-4667-9DAC-61A9AA87CCEA}"/>
              </a:ext>
            </a:extLst>
          </p:cNvPr>
          <p:cNvPicPr>
            <a:picLocks noGrp="1" noChangeAspect="1"/>
          </p:cNvPicPr>
          <p:nvPr>
            <p:ph idx="1"/>
          </p:nvPr>
        </p:nvPicPr>
        <p:blipFill>
          <a:blip r:embed="rId3"/>
          <a:stretch>
            <a:fillRect/>
          </a:stretch>
        </p:blipFill>
        <p:spPr>
          <a:xfrm>
            <a:off x="1348636" y="1825625"/>
            <a:ext cx="9494728" cy="4351338"/>
          </a:xfrm>
          <a:prstGeom prst="rect">
            <a:avLst/>
          </a:prstGeom>
        </p:spPr>
      </p:pic>
    </p:spTree>
    <p:extLst>
      <p:ext uri="{BB962C8B-B14F-4D97-AF65-F5344CB8AC3E}">
        <p14:creationId xmlns:p14="http://schemas.microsoft.com/office/powerpoint/2010/main" val="1436751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A14B-94A8-473D-821C-DD65315DE81F}"/>
              </a:ext>
            </a:extLst>
          </p:cNvPr>
          <p:cNvSpPr>
            <a:spLocks noGrp="1"/>
          </p:cNvSpPr>
          <p:nvPr>
            <p:ph type="title"/>
          </p:nvPr>
        </p:nvSpPr>
        <p:spPr/>
        <p:txBody>
          <a:bodyPr/>
          <a:lstStyle/>
          <a:p>
            <a:r>
              <a:rPr lang="en-US" dirty="0"/>
              <a:t>LoboTime v8.1.6 Sign Out</a:t>
            </a:r>
          </a:p>
        </p:txBody>
      </p:sp>
      <p:pic>
        <p:nvPicPr>
          <p:cNvPr id="4" name="Content Placeholder 3">
            <a:extLst>
              <a:ext uri="{FF2B5EF4-FFF2-40B4-BE49-F238E27FC236}">
                <a16:creationId xmlns:a16="http://schemas.microsoft.com/office/drawing/2014/main" id="{F9C7E348-C081-47C7-BFE5-27E23C6F097C}"/>
              </a:ext>
            </a:extLst>
          </p:cNvPr>
          <p:cNvPicPr>
            <a:picLocks noGrp="1" noChangeAspect="1"/>
          </p:cNvPicPr>
          <p:nvPr>
            <p:ph idx="1"/>
          </p:nvPr>
        </p:nvPicPr>
        <p:blipFill>
          <a:blip r:embed="rId3"/>
          <a:stretch>
            <a:fillRect/>
          </a:stretch>
        </p:blipFill>
        <p:spPr>
          <a:xfrm>
            <a:off x="1555268" y="1825625"/>
            <a:ext cx="9081464" cy="4351338"/>
          </a:xfrm>
          <a:prstGeom prst="rect">
            <a:avLst/>
          </a:prstGeom>
        </p:spPr>
      </p:pic>
    </p:spTree>
    <p:extLst>
      <p:ext uri="{BB962C8B-B14F-4D97-AF65-F5344CB8AC3E}">
        <p14:creationId xmlns:p14="http://schemas.microsoft.com/office/powerpoint/2010/main" val="3455778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A358-1D1A-43B8-B10B-4B6E9ED4A684}"/>
              </a:ext>
            </a:extLst>
          </p:cNvPr>
          <p:cNvSpPr>
            <a:spLocks noGrp="1"/>
          </p:cNvSpPr>
          <p:nvPr>
            <p:ph type="title"/>
          </p:nvPr>
        </p:nvSpPr>
        <p:spPr/>
        <p:txBody>
          <a:bodyPr/>
          <a:lstStyle/>
          <a:p>
            <a:r>
              <a:rPr lang="en-US" dirty="0"/>
              <a:t>Test Cases </a:t>
            </a:r>
          </a:p>
        </p:txBody>
      </p:sp>
      <p:sp>
        <p:nvSpPr>
          <p:cNvPr id="3" name="Content Placeholder 2">
            <a:extLst>
              <a:ext uri="{FF2B5EF4-FFF2-40B4-BE49-F238E27FC236}">
                <a16:creationId xmlns:a16="http://schemas.microsoft.com/office/drawing/2014/main" id="{17A94153-9A49-4D73-B187-88265D4272FA}"/>
              </a:ext>
            </a:extLst>
          </p:cNvPr>
          <p:cNvSpPr>
            <a:spLocks noGrp="1"/>
          </p:cNvSpPr>
          <p:nvPr>
            <p:ph idx="1"/>
          </p:nvPr>
        </p:nvSpPr>
        <p:spPr/>
        <p:txBody>
          <a:bodyPr>
            <a:normAutofit fontScale="92500" lnSpcReduction="20000"/>
          </a:bodyPr>
          <a:lstStyle/>
          <a:p>
            <a:pPr lvl="0"/>
            <a:r>
              <a:rPr lang="en-US" dirty="0"/>
              <a:t>Provide a list of folks to Harold Chang (</a:t>
            </a:r>
            <a:r>
              <a:rPr lang="en-US" u="sng" dirty="0">
                <a:hlinkClick r:id="rId3"/>
              </a:rPr>
              <a:t>hchang01@unm.edu</a:t>
            </a:r>
            <a:r>
              <a:rPr lang="en-US" dirty="0"/>
              <a:t>) that you would like to grant access so that you can run through some basic test cases of LoboTime.</a:t>
            </a:r>
          </a:p>
          <a:p>
            <a:pPr lvl="1"/>
            <a:r>
              <a:rPr lang="en-US" dirty="0"/>
              <a:t>Per LoboTime Agent/Department please provide one supervisor and two (one exempt and one non-exempt is ideal) employees you would like to have test in the new environment by EOB this Friday 8/28/20.</a:t>
            </a:r>
          </a:p>
          <a:p>
            <a:pPr lvl="1"/>
            <a:r>
              <a:rPr lang="en-US" dirty="0"/>
              <a:t>Please complete testing by 9/4/20 and report back your test case results</a:t>
            </a:r>
          </a:p>
          <a:p>
            <a:pPr lvl="1"/>
            <a:r>
              <a:rPr lang="en-US" dirty="0"/>
              <a:t>When testing please make sure to utilize Firefox or Chrome as the browser as this version of LoboTime is most compatible with these browsers.</a:t>
            </a:r>
          </a:p>
          <a:p>
            <a:pPr lvl="1"/>
            <a:r>
              <a:rPr lang="en-US" dirty="0"/>
              <a:t>Note: Our current instance of LoboTime is a copy from back in February so any changes since then have not been updated in our instance so when choosing employees please try to choose those who were your employees/managers before February to avoid issues when testing. Additionally, time clocks cannot be used for testing as they are being currently used so please make sure to select employees who can access/enter time on a PC.</a:t>
            </a:r>
          </a:p>
        </p:txBody>
      </p:sp>
    </p:spTree>
    <p:extLst>
      <p:ext uri="{BB962C8B-B14F-4D97-AF65-F5344CB8AC3E}">
        <p14:creationId xmlns:p14="http://schemas.microsoft.com/office/powerpoint/2010/main" val="3207663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2F32-378F-4446-839C-D4506FE3815D}"/>
              </a:ext>
            </a:extLst>
          </p:cNvPr>
          <p:cNvSpPr>
            <a:spLocks noGrp="1"/>
          </p:cNvSpPr>
          <p:nvPr>
            <p:ph type="title"/>
          </p:nvPr>
        </p:nvSpPr>
        <p:spPr/>
        <p:txBody>
          <a:bodyPr/>
          <a:lstStyle/>
          <a:p>
            <a:r>
              <a:rPr lang="en-US" dirty="0"/>
              <a:t>LoboTime Assessment Project Survey</a:t>
            </a:r>
          </a:p>
        </p:txBody>
      </p:sp>
      <p:sp>
        <p:nvSpPr>
          <p:cNvPr id="3" name="Content Placeholder 2">
            <a:extLst>
              <a:ext uri="{FF2B5EF4-FFF2-40B4-BE49-F238E27FC236}">
                <a16:creationId xmlns:a16="http://schemas.microsoft.com/office/drawing/2014/main" id="{D4F0779D-041B-4822-8E19-D8296BBD67C2}"/>
              </a:ext>
            </a:extLst>
          </p:cNvPr>
          <p:cNvSpPr>
            <a:spLocks noGrp="1"/>
          </p:cNvSpPr>
          <p:nvPr>
            <p:ph idx="1"/>
          </p:nvPr>
        </p:nvSpPr>
        <p:spPr/>
        <p:txBody>
          <a:bodyPr/>
          <a:lstStyle/>
          <a:p>
            <a:r>
              <a:rPr lang="en-US" dirty="0"/>
              <a:t>If you haven’t participated in the LoboTime Assessment Project survey or met with IT yet we highly encourage you to fill out this survey so that we can get your opinion on LoboTime.</a:t>
            </a:r>
          </a:p>
          <a:p>
            <a:r>
              <a:rPr lang="en-US" dirty="0"/>
              <a:t>Survey Link: </a:t>
            </a:r>
            <a:r>
              <a:rPr lang="en-US" u="sng" dirty="0">
                <a:hlinkClick r:id="rId2"/>
              </a:rPr>
              <a:t>https://esurvey.unm.edu/opinio/s?s=125703</a:t>
            </a:r>
            <a:endParaRPr lang="en-US" u="sng" dirty="0"/>
          </a:p>
          <a:p>
            <a:r>
              <a:rPr lang="en-US" dirty="0"/>
              <a:t>Contact Kayla Abernethy at </a:t>
            </a:r>
            <a:r>
              <a:rPr lang="en-US" dirty="0">
                <a:hlinkClick r:id="rId3"/>
              </a:rPr>
              <a:t>kabernethy@unm.edu</a:t>
            </a:r>
            <a:r>
              <a:rPr lang="en-US" dirty="0"/>
              <a:t> for any questions.</a:t>
            </a:r>
          </a:p>
        </p:txBody>
      </p:sp>
    </p:spTree>
    <p:extLst>
      <p:ext uri="{BB962C8B-B14F-4D97-AF65-F5344CB8AC3E}">
        <p14:creationId xmlns:p14="http://schemas.microsoft.com/office/powerpoint/2010/main" val="2572239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1555-B654-49A2-AB17-DFD607B7844F}"/>
              </a:ext>
            </a:extLst>
          </p:cNvPr>
          <p:cNvSpPr>
            <a:spLocks noGrp="1"/>
          </p:cNvSpPr>
          <p:nvPr>
            <p:ph type="title"/>
          </p:nvPr>
        </p:nvSpPr>
        <p:spPr>
          <a:xfrm>
            <a:off x="838200" y="990482"/>
            <a:ext cx="10515600" cy="5690017"/>
          </a:xfrm>
        </p:spPr>
        <p:txBody>
          <a:bodyPr>
            <a:normAutofit/>
          </a:bodyPr>
          <a:lstStyle/>
          <a:p>
            <a:pPr algn="ctr"/>
            <a:r>
              <a:rPr lang="en-US" sz="11500" dirty="0"/>
              <a:t>Questions?</a:t>
            </a:r>
          </a:p>
        </p:txBody>
      </p:sp>
    </p:spTree>
    <p:extLst>
      <p:ext uri="{BB962C8B-B14F-4D97-AF65-F5344CB8AC3E}">
        <p14:creationId xmlns:p14="http://schemas.microsoft.com/office/powerpoint/2010/main" val="2406722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4807-BAD0-4051-867C-18BF9554F730}"/>
              </a:ext>
            </a:extLst>
          </p:cNvPr>
          <p:cNvSpPr>
            <a:spLocks noGrp="1"/>
          </p:cNvSpPr>
          <p:nvPr>
            <p:ph type="title"/>
          </p:nvPr>
        </p:nvSpPr>
        <p:spPr/>
        <p:txBody>
          <a:bodyPr/>
          <a:lstStyle/>
          <a:p>
            <a:r>
              <a:rPr lang="en-US"/>
              <a:t>Links to Resources</a:t>
            </a:r>
          </a:p>
        </p:txBody>
      </p:sp>
      <p:sp>
        <p:nvSpPr>
          <p:cNvPr id="3" name="Content Placeholder 2">
            <a:extLst>
              <a:ext uri="{FF2B5EF4-FFF2-40B4-BE49-F238E27FC236}">
                <a16:creationId xmlns:a16="http://schemas.microsoft.com/office/drawing/2014/main" id="{6D637A58-C503-4350-8542-D3F0B35F3D88}"/>
              </a:ext>
            </a:extLst>
          </p:cNvPr>
          <p:cNvSpPr>
            <a:spLocks noGrp="1"/>
          </p:cNvSpPr>
          <p:nvPr>
            <p:ph idx="1"/>
          </p:nvPr>
        </p:nvSpPr>
        <p:spPr/>
        <p:txBody>
          <a:bodyPr/>
          <a:lstStyle/>
          <a:p>
            <a:r>
              <a:rPr lang="en-US"/>
              <a:t>HTML Navigator Webinar YouTube video: </a:t>
            </a:r>
            <a:r>
              <a:rPr lang="en-US" u="sng">
                <a:hlinkClick r:id="rId3"/>
              </a:rPr>
              <a:t>https://www.youtube.com/watch?v=WGe8kdY8BOQ</a:t>
            </a:r>
            <a:endParaRPr lang="en-US" u="sng"/>
          </a:p>
          <a:p>
            <a:r>
              <a:rPr lang="en-US"/>
              <a:t>SharePoint Link with Documentation: </a:t>
            </a:r>
            <a:r>
              <a:rPr lang="en-US" u="sng">
                <a:hlinkClick r:id="rId4"/>
              </a:rPr>
              <a:t>https://unmm.sharepoint.com/:f:/t/it/apps/erpgov/ops/EmQpnKU9pJVBvWnWJzniz3oBQzVpCX5c18dicynExw6q3Q?e=cdCLT4</a:t>
            </a:r>
            <a:r>
              <a:rPr lang="en-US"/>
              <a:t> </a:t>
            </a:r>
          </a:p>
        </p:txBody>
      </p:sp>
    </p:spTree>
    <p:extLst>
      <p:ext uri="{BB962C8B-B14F-4D97-AF65-F5344CB8AC3E}">
        <p14:creationId xmlns:p14="http://schemas.microsoft.com/office/powerpoint/2010/main" val="354879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54DE-2258-4B3F-B547-F28A1EA45D1A}"/>
              </a:ext>
            </a:extLst>
          </p:cNvPr>
          <p:cNvSpPr>
            <a:spLocks noGrp="1"/>
          </p:cNvSpPr>
          <p:nvPr>
            <p:ph type="title"/>
          </p:nvPr>
        </p:nvSpPr>
        <p:spPr/>
        <p:txBody>
          <a:bodyPr>
            <a:noAutofit/>
          </a:bodyPr>
          <a:lstStyle/>
          <a:p>
            <a:r>
              <a:rPr lang="en-US" sz="3600" dirty="0"/>
              <a:t>LoboTime v8.1.6 – Non-Exempt Employee Landing Page</a:t>
            </a:r>
          </a:p>
        </p:txBody>
      </p:sp>
      <p:pic>
        <p:nvPicPr>
          <p:cNvPr id="7" name="Content Placeholder 6">
            <a:extLst>
              <a:ext uri="{FF2B5EF4-FFF2-40B4-BE49-F238E27FC236}">
                <a16:creationId xmlns:a16="http://schemas.microsoft.com/office/drawing/2014/main" id="{3F18A8E5-70CE-489E-AF97-B536275818F5}"/>
              </a:ext>
            </a:extLst>
          </p:cNvPr>
          <p:cNvPicPr>
            <a:picLocks noGrp="1" noChangeAspect="1"/>
          </p:cNvPicPr>
          <p:nvPr>
            <p:ph idx="1"/>
          </p:nvPr>
        </p:nvPicPr>
        <p:blipFill>
          <a:blip r:embed="rId3"/>
          <a:stretch>
            <a:fillRect/>
          </a:stretch>
        </p:blipFill>
        <p:spPr>
          <a:xfrm>
            <a:off x="2155166" y="1825625"/>
            <a:ext cx="7881668" cy="4351338"/>
          </a:xfrm>
          <a:prstGeom prst="rect">
            <a:avLst/>
          </a:prstGeom>
        </p:spPr>
      </p:pic>
    </p:spTree>
    <p:extLst>
      <p:ext uri="{BB962C8B-B14F-4D97-AF65-F5344CB8AC3E}">
        <p14:creationId xmlns:p14="http://schemas.microsoft.com/office/powerpoint/2010/main" val="365509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DCE4-0E15-4AF9-8AC7-DD7CE45F6A39}"/>
              </a:ext>
            </a:extLst>
          </p:cNvPr>
          <p:cNvSpPr>
            <a:spLocks noGrp="1"/>
          </p:cNvSpPr>
          <p:nvPr>
            <p:ph type="title"/>
          </p:nvPr>
        </p:nvSpPr>
        <p:spPr/>
        <p:txBody>
          <a:bodyPr>
            <a:normAutofit/>
          </a:bodyPr>
          <a:lstStyle/>
          <a:p>
            <a:r>
              <a:rPr lang="en-US" dirty="0"/>
              <a:t>Current LoboTime – Manager Landing Page</a:t>
            </a:r>
          </a:p>
        </p:txBody>
      </p:sp>
      <p:pic>
        <p:nvPicPr>
          <p:cNvPr id="4" name="Content Placeholder 3">
            <a:extLst>
              <a:ext uri="{FF2B5EF4-FFF2-40B4-BE49-F238E27FC236}">
                <a16:creationId xmlns:a16="http://schemas.microsoft.com/office/drawing/2014/main" id="{2E27FC3F-88DD-408E-B07B-71D6546C1938}"/>
              </a:ext>
            </a:extLst>
          </p:cNvPr>
          <p:cNvPicPr>
            <a:picLocks noGrp="1" noChangeAspect="1"/>
          </p:cNvPicPr>
          <p:nvPr>
            <p:ph idx="1"/>
          </p:nvPr>
        </p:nvPicPr>
        <p:blipFill>
          <a:blip r:embed="rId3"/>
          <a:stretch>
            <a:fillRect/>
          </a:stretch>
        </p:blipFill>
        <p:spPr>
          <a:xfrm>
            <a:off x="838200" y="2451974"/>
            <a:ext cx="10515600" cy="3098640"/>
          </a:xfrm>
          <a:prstGeom prst="rect">
            <a:avLst/>
          </a:prstGeom>
        </p:spPr>
      </p:pic>
    </p:spTree>
    <p:extLst>
      <p:ext uri="{BB962C8B-B14F-4D97-AF65-F5344CB8AC3E}">
        <p14:creationId xmlns:p14="http://schemas.microsoft.com/office/powerpoint/2010/main" val="48611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FA9B-D556-42F9-96E0-6B58EA76E8FB}"/>
              </a:ext>
            </a:extLst>
          </p:cNvPr>
          <p:cNvSpPr>
            <a:spLocks noGrp="1"/>
          </p:cNvSpPr>
          <p:nvPr>
            <p:ph type="title"/>
          </p:nvPr>
        </p:nvSpPr>
        <p:spPr/>
        <p:txBody>
          <a:bodyPr>
            <a:normAutofit/>
          </a:bodyPr>
          <a:lstStyle/>
          <a:p>
            <a:r>
              <a:rPr lang="en-US" dirty="0"/>
              <a:t>LoboTime v8.1.6 – Manager Landing Page</a:t>
            </a:r>
          </a:p>
        </p:txBody>
      </p:sp>
      <p:pic>
        <p:nvPicPr>
          <p:cNvPr id="6" name="Content Placeholder 5">
            <a:extLst>
              <a:ext uri="{FF2B5EF4-FFF2-40B4-BE49-F238E27FC236}">
                <a16:creationId xmlns:a16="http://schemas.microsoft.com/office/drawing/2014/main" id="{4330B04B-A073-4E5F-8215-3A7E71ED494D}"/>
              </a:ext>
            </a:extLst>
          </p:cNvPr>
          <p:cNvPicPr>
            <a:picLocks noGrp="1" noChangeAspect="1"/>
          </p:cNvPicPr>
          <p:nvPr>
            <p:ph idx="1"/>
          </p:nvPr>
        </p:nvPicPr>
        <p:blipFill>
          <a:blip r:embed="rId3"/>
          <a:stretch>
            <a:fillRect/>
          </a:stretch>
        </p:blipFill>
        <p:spPr>
          <a:xfrm>
            <a:off x="2125559" y="1825625"/>
            <a:ext cx="7940881" cy="4351338"/>
          </a:xfrm>
          <a:prstGeom prst="rect">
            <a:avLst/>
          </a:prstGeom>
        </p:spPr>
      </p:pic>
    </p:spTree>
    <p:extLst>
      <p:ext uri="{BB962C8B-B14F-4D97-AF65-F5344CB8AC3E}">
        <p14:creationId xmlns:p14="http://schemas.microsoft.com/office/powerpoint/2010/main" val="154361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856B-0CCD-4E93-AC53-ED1EA125B34A}"/>
              </a:ext>
            </a:extLst>
          </p:cNvPr>
          <p:cNvSpPr>
            <a:spLocks noGrp="1"/>
          </p:cNvSpPr>
          <p:nvPr>
            <p:ph type="title"/>
          </p:nvPr>
        </p:nvSpPr>
        <p:spPr>
          <a:xfrm>
            <a:off x="838200" y="990483"/>
            <a:ext cx="10515600" cy="700205"/>
          </a:xfrm>
        </p:spPr>
        <p:txBody>
          <a:bodyPr>
            <a:noAutofit/>
          </a:bodyPr>
          <a:lstStyle/>
          <a:p>
            <a:r>
              <a:rPr lang="en-US" sz="3200" dirty="0"/>
              <a:t>Current LoboTime – Manager Reconcile Timecard</a:t>
            </a:r>
          </a:p>
        </p:txBody>
      </p:sp>
      <p:pic>
        <p:nvPicPr>
          <p:cNvPr id="4" name="Content Placeholder 3">
            <a:extLst>
              <a:ext uri="{FF2B5EF4-FFF2-40B4-BE49-F238E27FC236}">
                <a16:creationId xmlns:a16="http://schemas.microsoft.com/office/drawing/2014/main" id="{596CD60F-6167-4EF5-912A-CF0031AC753E}"/>
              </a:ext>
            </a:extLst>
          </p:cNvPr>
          <p:cNvPicPr>
            <a:picLocks noGrp="1" noChangeAspect="1"/>
          </p:cNvPicPr>
          <p:nvPr>
            <p:ph idx="1"/>
          </p:nvPr>
        </p:nvPicPr>
        <p:blipFill>
          <a:blip r:embed="rId3"/>
          <a:stretch>
            <a:fillRect/>
          </a:stretch>
        </p:blipFill>
        <p:spPr>
          <a:xfrm>
            <a:off x="838200" y="2583831"/>
            <a:ext cx="10515600" cy="2834926"/>
          </a:xfrm>
          <a:prstGeom prst="rect">
            <a:avLst/>
          </a:prstGeom>
        </p:spPr>
      </p:pic>
    </p:spTree>
    <p:extLst>
      <p:ext uri="{BB962C8B-B14F-4D97-AF65-F5344CB8AC3E}">
        <p14:creationId xmlns:p14="http://schemas.microsoft.com/office/powerpoint/2010/main" val="3193358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867DF12E08FF428AE8927FD1A00FA8" ma:contentTypeVersion="9" ma:contentTypeDescription="Create a new document." ma:contentTypeScope="" ma:versionID="5409db8d44e58fbadd3ac7afdd99ff19">
  <xsd:schema xmlns:xsd="http://www.w3.org/2001/XMLSchema" xmlns:xs="http://www.w3.org/2001/XMLSchema" xmlns:p="http://schemas.microsoft.com/office/2006/metadata/properties" xmlns:ns1="http://schemas.microsoft.com/sharepoint/v3" xmlns:ns2="1171c377-9765-4032-8fd3-31cf92ee250d" xmlns:ns3="b5a0185b-e217-4dfb-a3c9-62f4470a8a04" targetNamespace="http://schemas.microsoft.com/office/2006/metadata/properties" ma:root="true" ma:fieldsID="3e51706c5105c866855de412f0122b2b" ns1:_="" ns2:_="" ns3:_="">
    <xsd:import namespace="http://schemas.microsoft.com/sharepoint/v3"/>
    <xsd:import namespace="1171c377-9765-4032-8fd3-31cf92ee250d"/>
    <xsd:import namespace="b5a0185b-e217-4dfb-a3c9-62f4470a8a04"/>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71c377-9765-4032-8fd3-31cf92ee25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0185b-e217-4dfb-a3c9-62f4470a8a0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E9EE787-C56E-428B-9B26-2361BF5B57CA}">
  <ds:schemaRefs>
    <ds:schemaRef ds:uri="1171c377-9765-4032-8fd3-31cf92ee250d"/>
    <ds:schemaRef ds:uri="b5a0185b-e217-4dfb-a3c9-62f4470a8a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42A501-1A9A-48C3-8046-D3C36B191AA4}">
  <ds:schemaRefs>
    <ds:schemaRef ds:uri="http://schemas.microsoft.com/sharepoint/v3/contenttype/forms"/>
  </ds:schemaRefs>
</ds:datastoreItem>
</file>

<file path=customXml/itemProps3.xml><?xml version="1.0" encoding="utf-8"?>
<ds:datastoreItem xmlns:ds="http://schemas.openxmlformats.org/officeDocument/2006/customXml" ds:itemID="{21ECD254-B662-4A53-971B-3FCA22367B2C}">
  <ds:schemaRefs>
    <ds:schemaRef ds:uri="http://purl.org/dc/elements/1.1/"/>
    <ds:schemaRef ds:uri="http://purl.org/dc/dcmitype/"/>
    <ds:schemaRef ds:uri="1171c377-9765-4032-8fd3-31cf92ee250d"/>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b5a0185b-e217-4dfb-a3c9-62f4470a8a0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959</TotalTime>
  <Words>2804</Words>
  <Application>Microsoft Office PowerPoint</Application>
  <PresentationFormat>Widescreen</PresentationFormat>
  <Paragraphs>213</Paragraphs>
  <Slides>57</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Gotham Bold</vt:lpstr>
      <vt:lpstr>Office Theme</vt:lpstr>
      <vt:lpstr>LoboTime v8.1.6  Upgrade Differences Overview</vt:lpstr>
      <vt:lpstr>Changes from v7.0.10 to v8.1.6</vt:lpstr>
      <vt:lpstr>Current LoboTime – Exempt Employee Landing Page</vt:lpstr>
      <vt:lpstr>LoboTime v8.1.6 – Exempt Employee Landing Page</vt:lpstr>
      <vt:lpstr>Current LoboTime – Non-Exempt Employee Landing Page</vt:lpstr>
      <vt:lpstr>LoboTime v8.1.6 – Non-Exempt Employee Landing Page</vt:lpstr>
      <vt:lpstr>Current LoboTime – Manager Landing Page</vt:lpstr>
      <vt:lpstr>LoboTime v8.1.6 – Manager Landing Page</vt:lpstr>
      <vt:lpstr>Current LoboTime – Manager Reconcile Timecard</vt:lpstr>
      <vt:lpstr>LoboTime v8.1.6– Reconcile Timecard &amp; Go-To View</vt:lpstr>
      <vt:lpstr>Current LoboTime – Reconcile Timecard Functions</vt:lpstr>
      <vt:lpstr>Current LoboTime – Reconcile Timecard Functions</vt:lpstr>
      <vt:lpstr>Current LoboTime – Workspaces/Carousel </vt:lpstr>
      <vt:lpstr>LoboTime v8.1.6 – Workspaces/Carousel </vt:lpstr>
      <vt:lpstr>LoboTime v8.1.6– Workspaces Go-To View</vt:lpstr>
      <vt:lpstr>Current LoboTime – My Calendar</vt:lpstr>
      <vt:lpstr>LoboTime v8.1.6 – My Calendar</vt:lpstr>
      <vt:lpstr>Current LoboTime – Request Time Off</vt:lpstr>
      <vt:lpstr>New LoboTime – Request Time Off</vt:lpstr>
      <vt:lpstr>Current LoboTime – Time Off Details</vt:lpstr>
      <vt:lpstr>New LoboTime – Time Off Details</vt:lpstr>
      <vt:lpstr>Current LoboTime – Manage My Requests</vt:lpstr>
      <vt:lpstr>LoboTime v8.1.6 – Manage My Requests</vt:lpstr>
      <vt:lpstr>Current LoboTime – Timecard View - Exempt</vt:lpstr>
      <vt:lpstr>LoboTime v8.1.6 – Timecard View– Exempt</vt:lpstr>
      <vt:lpstr>Current LoboTime – Timecard View - Non-Exempt</vt:lpstr>
      <vt:lpstr>LoboTime v8.1.6 – Timecard View - Non-Exempt</vt:lpstr>
      <vt:lpstr>Current LoboTime – Manager Non-Exempt Employee Timecard View</vt:lpstr>
      <vt:lpstr>LoboTime v8.1.6 – Manager Non-Exempt Employee Timecard View</vt:lpstr>
      <vt:lpstr>Current LoboTime - Approving Timecard - Exempt</vt:lpstr>
      <vt:lpstr>LoboTime v8.1.6 – Approving Timecard</vt:lpstr>
      <vt:lpstr>LoboTime v8.1.6 – Approving Timecard - Exempt</vt:lpstr>
      <vt:lpstr>LoboTime v8.1.6 – Approving Timecard – Non-Exempt</vt:lpstr>
      <vt:lpstr>LoboTime v8.1.6 – Manager Approving Timecard - Non-Exempt</vt:lpstr>
      <vt:lpstr>LoboTime v8.1.6 – Manager Approving Timecard - Exempt</vt:lpstr>
      <vt:lpstr>Current LoboTime Navigator - Exceptions</vt:lpstr>
      <vt:lpstr>LoboTime v8.1.6 - Exceptions</vt:lpstr>
      <vt:lpstr>Current LoboTime Navigator – Exceptions Details</vt:lpstr>
      <vt:lpstr>LoboTime v8.1.6– Exceptions Details</vt:lpstr>
      <vt:lpstr>Current LoboTime – UNM Manager Genies</vt:lpstr>
      <vt:lpstr>LoboTime v8.1.6 – UNM Manager Genies</vt:lpstr>
      <vt:lpstr>Current LoboTime - Schedule in Timecard</vt:lpstr>
      <vt:lpstr>LoboTime v8.1.6 – Schedule in Timecard</vt:lpstr>
      <vt:lpstr>Current LoboTime – Schedule Editor</vt:lpstr>
      <vt:lpstr>LoboTime v8.1.6 – Schedule Editor</vt:lpstr>
      <vt:lpstr>Current LoboTime – Schedule Pattern</vt:lpstr>
      <vt:lpstr>LoboTime v8.1.6 – Schedule Editor</vt:lpstr>
      <vt:lpstr>LoboTime v8.1.6 ”Move Amounts” Change</vt:lpstr>
      <vt:lpstr>LoboTime v8.1.6 – “Move Amounts” Change</vt:lpstr>
      <vt:lpstr>LoboTime v8.1.6 – “Move Amounts” Change</vt:lpstr>
      <vt:lpstr>LoboTime v8.1.6 ”Move Amounts” Change</vt:lpstr>
      <vt:lpstr>Current LoboTime - Sign Out</vt:lpstr>
      <vt:lpstr>LoboTime v8.1.6 Sign Out</vt:lpstr>
      <vt:lpstr>Test Cases </vt:lpstr>
      <vt:lpstr>LoboTime Assessment Project Survey</vt:lpstr>
      <vt:lpstr>Questions?</vt:lpstr>
      <vt:lpstr>Links to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Steering</dc:title>
  <dc:creator>tbui</dc:creator>
  <cp:lastModifiedBy>Harold Chang</cp:lastModifiedBy>
  <cp:revision>86</cp:revision>
  <dcterms:modified xsi:type="dcterms:W3CDTF">2020-08-26T20:19:24Z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0x01010060867DF12E08FF428AE8927FD1A00FA8</vt:lpwstr>
  </property>
</Properties>
</file>