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EF2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6"/>
  </p:normalViewPr>
  <p:slideViewPr>
    <p:cSldViewPr>
      <p:cViewPr varScale="1">
        <p:scale>
          <a:sx n="106" d="100"/>
          <a:sy n="106" d="100"/>
        </p:scale>
        <p:origin x="3900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856096" y="329907"/>
            <a:ext cx="1682496" cy="549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C100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C100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856096" y="329907"/>
            <a:ext cx="1682496" cy="5494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1" i="0">
                <a:solidFill>
                  <a:srgbClr val="C100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7772400" cy="100584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706372" y="1199133"/>
            <a:ext cx="4359655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1" i="0">
                <a:solidFill>
                  <a:srgbClr val="C1003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9/21/2020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5.png"/><Relationship Id="rId3" Type="http://schemas.openxmlformats.org/officeDocument/2006/relationships/image" Target="../media/image18.png"/><Relationship Id="rId7" Type="http://schemas.openxmlformats.org/officeDocument/2006/relationships/image" Target="../media/image20.png"/><Relationship Id="rId12" Type="http://schemas.openxmlformats.org/officeDocument/2006/relationships/image" Target="../media/image24.png"/><Relationship Id="rId2" Type="http://schemas.openxmlformats.org/officeDocument/2006/relationships/image" Target="../media/image17.png"/><Relationship Id="rId16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23.png"/><Relationship Id="rId5" Type="http://schemas.openxmlformats.org/officeDocument/2006/relationships/image" Target="../media/image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9.png"/><Relationship Id="rId9" Type="http://schemas.openxmlformats.org/officeDocument/2006/relationships/image" Target="../media/image6.png"/><Relationship Id="rId14" Type="http://schemas.openxmlformats.org/officeDocument/2006/relationships/image" Target="../media/image26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7.png"/><Relationship Id="rId7" Type="http://schemas.openxmlformats.org/officeDocument/2006/relationships/image" Target="../media/image3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43432" y="1199133"/>
            <a:ext cx="5554345" cy="3683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3175" algn="ctr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LoboTime  </a:t>
            </a:r>
            <a:r>
              <a:rPr dirty="0"/>
              <a:t>Common </a:t>
            </a:r>
            <a:r>
              <a:rPr spc="-5" dirty="0"/>
              <a:t>Tasks</a:t>
            </a:r>
            <a:r>
              <a:rPr spc="-20" dirty="0"/>
              <a:t> </a:t>
            </a:r>
            <a:r>
              <a:rPr spc="-5" dirty="0"/>
              <a:t>for  Non-Exempt</a:t>
            </a:r>
          </a:p>
          <a:p>
            <a:pPr marL="1504315" marR="1330960" algn="ctr">
              <a:lnSpc>
                <a:spcPct val="100000"/>
              </a:lnSpc>
            </a:pPr>
            <a:r>
              <a:rPr spc="-5" dirty="0"/>
              <a:t>PC</a:t>
            </a:r>
            <a:r>
              <a:rPr spc="-70" dirty="0"/>
              <a:t> </a:t>
            </a:r>
            <a:r>
              <a:rPr spc="-5" dirty="0"/>
              <a:t>Users  Job</a:t>
            </a:r>
            <a:r>
              <a:rPr spc="-15" dirty="0"/>
              <a:t> </a:t>
            </a:r>
            <a:r>
              <a:rPr spc="-5" dirty="0"/>
              <a:t>Aid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369313" y="5658738"/>
            <a:ext cx="4845685" cy="9404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585858"/>
                </a:solidFill>
                <a:latin typeface="Arial"/>
                <a:cs typeface="Arial"/>
              </a:rPr>
              <a:t>The purpose of this job aid is to</a:t>
            </a:r>
            <a:r>
              <a:rPr sz="2000" b="1" spc="-15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85858"/>
                </a:solidFill>
                <a:latin typeface="Arial"/>
                <a:cs typeface="Arial"/>
              </a:rPr>
              <a:t>provide  </a:t>
            </a:r>
            <a:r>
              <a:rPr sz="2000" b="1" dirty="0">
                <a:solidFill>
                  <a:srgbClr val="585858"/>
                </a:solidFill>
                <a:latin typeface="Arial"/>
                <a:cs typeface="Arial"/>
              </a:rPr>
              <a:t>the common tasks for Non-Exempt PC  Users of the </a:t>
            </a:r>
            <a:r>
              <a:rPr sz="2000" b="1" spc="-5" dirty="0">
                <a:solidFill>
                  <a:srgbClr val="585858"/>
                </a:solidFill>
                <a:latin typeface="Arial"/>
                <a:cs typeface="Arial"/>
              </a:rPr>
              <a:t>LoboTime</a:t>
            </a:r>
            <a:r>
              <a:rPr sz="2000" b="1" spc="-80" dirty="0">
                <a:solidFill>
                  <a:srgbClr val="585858"/>
                </a:solidFill>
                <a:latin typeface="Arial"/>
                <a:cs typeface="Arial"/>
              </a:rPr>
              <a:t> </a:t>
            </a:r>
            <a:r>
              <a:rPr sz="2000" b="1" spc="-5" dirty="0">
                <a:solidFill>
                  <a:srgbClr val="585858"/>
                </a:solidFill>
                <a:latin typeface="Arial"/>
                <a:cs typeface="Arial"/>
              </a:rPr>
              <a:t>system.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069C08-EEF7-1548-8DAC-D39FAB8F18BD}"/>
              </a:ext>
            </a:extLst>
          </p:cNvPr>
          <p:cNvSpPr/>
          <p:nvPr/>
        </p:nvSpPr>
        <p:spPr>
          <a:xfrm>
            <a:off x="5791200" y="457200"/>
            <a:ext cx="1676400" cy="4572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76CA7DA1-AB97-ED4C-B9FD-7BD2107DED0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7" y="353949"/>
            <a:ext cx="2183643" cy="457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Picture 64" descr="A screenshot of a cell phone&#10;&#10;Description automatically generated">
            <a:extLst>
              <a:ext uri="{FF2B5EF4-FFF2-40B4-BE49-F238E27FC236}">
                <a16:creationId xmlns:a16="http://schemas.microsoft.com/office/drawing/2014/main" id="{21179868-5ABC-BC48-9A6F-223669DA06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315" y="6746619"/>
            <a:ext cx="1249028" cy="15593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0" name="Picture 49" descr="A screenshot of a cell phone&#10;&#10;Description automatically generated">
            <a:extLst>
              <a:ext uri="{FF2B5EF4-FFF2-40B4-BE49-F238E27FC236}">
                <a16:creationId xmlns:a16="http://schemas.microsoft.com/office/drawing/2014/main" id="{0B7B537E-040F-BD4F-8D5A-FEA6773A37A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486" y="4033099"/>
            <a:ext cx="6643309" cy="189511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object 5"/>
          <p:cNvSpPr txBox="1"/>
          <p:nvPr/>
        </p:nvSpPr>
        <p:spPr>
          <a:xfrm>
            <a:off x="2294134" y="3237390"/>
            <a:ext cx="1212215" cy="418704"/>
          </a:xfrm>
          <a:prstGeom prst="rect">
            <a:avLst/>
          </a:prstGeom>
          <a:solidFill>
            <a:srgbClr val="5191CD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2870" marR="250825">
              <a:lnSpc>
                <a:spcPct val="100000"/>
              </a:lnSpc>
              <a:spcBef>
                <a:spcPts val="385"/>
              </a:spcBef>
            </a:pP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  Container for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one or  more</a:t>
            </a:r>
            <a:r>
              <a:rPr sz="800" b="1" spc="-2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workspaces</a:t>
            </a:r>
            <a:endParaRPr sz="800" dirty="0">
              <a:latin typeface="Arial Narrow"/>
              <a:cs typeface="Arial Narrow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5782244" y="3116896"/>
            <a:ext cx="1348105" cy="950238"/>
            <a:chOff x="5782244" y="3116896"/>
            <a:chExt cx="1348105" cy="950238"/>
          </a:xfrm>
        </p:grpSpPr>
        <p:sp>
          <p:nvSpPr>
            <p:cNvPr id="7" name="object 7"/>
            <p:cNvSpPr/>
            <p:nvPr/>
          </p:nvSpPr>
          <p:spPr>
            <a:xfrm>
              <a:off x="6435216" y="3542605"/>
              <a:ext cx="78105" cy="524529"/>
            </a:xfrm>
            <a:custGeom>
              <a:avLst/>
              <a:gdLst/>
              <a:ahLst/>
              <a:cxnLst/>
              <a:rect l="l" t="t" r="r" b="b"/>
              <a:pathLst>
                <a:path w="78104" h="427354">
                  <a:moveTo>
                    <a:pt x="30405" y="350885"/>
                  </a:moveTo>
                  <a:lnTo>
                    <a:pt x="1904" y="351027"/>
                  </a:lnTo>
                  <a:lnTo>
                    <a:pt x="40385" y="427100"/>
                  </a:lnTo>
                  <a:lnTo>
                    <a:pt x="71714" y="363600"/>
                  </a:lnTo>
                  <a:lnTo>
                    <a:pt x="30479" y="363600"/>
                  </a:lnTo>
                  <a:lnTo>
                    <a:pt x="30405" y="350885"/>
                  </a:lnTo>
                  <a:close/>
                </a:path>
                <a:path w="78104" h="427354">
                  <a:moveTo>
                    <a:pt x="49455" y="350790"/>
                  </a:moveTo>
                  <a:lnTo>
                    <a:pt x="30405" y="350885"/>
                  </a:lnTo>
                  <a:lnTo>
                    <a:pt x="30479" y="363600"/>
                  </a:lnTo>
                  <a:lnTo>
                    <a:pt x="49529" y="363474"/>
                  </a:lnTo>
                  <a:lnTo>
                    <a:pt x="49455" y="350790"/>
                  </a:lnTo>
                  <a:close/>
                </a:path>
                <a:path w="78104" h="427354">
                  <a:moveTo>
                    <a:pt x="78104" y="350647"/>
                  </a:moveTo>
                  <a:lnTo>
                    <a:pt x="49455" y="350790"/>
                  </a:lnTo>
                  <a:lnTo>
                    <a:pt x="49529" y="363474"/>
                  </a:lnTo>
                  <a:lnTo>
                    <a:pt x="30479" y="363600"/>
                  </a:lnTo>
                  <a:lnTo>
                    <a:pt x="71714" y="363600"/>
                  </a:lnTo>
                  <a:lnTo>
                    <a:pt x="78104" y="350647"/>
                  </a:lnTo>
                  <a:close/>
                </a:path>
                <a:path w="78104" h="427354">
                  <a:moveTo>
                    <a:pt x="47836" y="74221"/>
                  </a:moveTo>
                  <a:lnTo>
                    <a:pt x="38353" y="76200"/>
                  </a:lnTo>
                  <a:lnTo>
                    <a:pt x="28797" y="76200"/>
                  </a:lnTo>
                  <a:lnTo>
                    <a:pt x="30405" y="350885"/>
                  </a:lnTo>
                  <a:lnTo>
                    <a:pt x="49455" y="350790"/>
                  </a:lnTo>
                  <a:lnTo>
                    <a:pt x="47848" y="76200"/>
                  </a:lnTo>
                  <a:lnTo>
                    <a:pt x="38353" y="76200"/>
                  </a:lnTo>
                  <a:lnTo>
                    <a:pt x="28787" y="74325"/>
                  </a:lnTo>
                  <a:lnTo>
                    <a:pt x="47837" y="74325"/>
                  </a:lnTo>
                  <a:close/>
                </a:path>
                <a:path w="78104" h="427354">
                  <a:moveTo>
                    <a:pt x="47625" y="38100"/>
                  </a:moveTo>
                  <a:lnTo>
                    <a:pt x="28575" y="38100"/>
                  </a:lnTo>
                  <a:lnTo>
                    <a:pt x="28787" y="74325"/>
                  </a:lnTo>
                  <a:lnTo>
                    <a:pt x="38353" y="76200"/>
                  </a:lnTo>
                  <a:lnTo>
                    <a:pt x="47836" y="74221"/>
                  </a:lnTo>
                  <a:lnTo>
                    <a:pt x="47625" y="38100"/>
                  </a:lnTo>
                  <a:close/>
                </a:path>
                <a:path w="78104" h="427354">
                  <a:moveTo>
                    <a:pt x="37845" y="0"/>
                  </a:moveTo>
                  <a:lnTo>
                    <a:pt x="23074" y="3081"/>
                  </a:lnTo>
                  <a:lnTo>
                    <a:pt x="11017" y="11318"/>
                  </a:lnTo>
                  <a:lnTo>
                    <a:pt x="2913" y="23485"/>
                  </a:lnTo>
                  <a:lnTo>
                    <a:pt x="0" y="38353"/>
                  </a:lnTo>
                  <a:lnTo>
                    <a:pt x="3081" y="53125"/>
                  </a:lnTo>
                  <a:lnTo>
                    <a:pt x="11318" y="65182"/>
                  </a:lnTo>
                  <a:lnTo>
                    <a:pt x="23485" y="73286"/>
                  </a:lnTo>
                  <a:lnTo>
                    <a:pt x="28787" y="74325"/>
                  </a:lnTo>
                  <a:lnTo>
                    <a:pt x="28575" y="38100"/>
                  </a:lnTo>
                  <a:lnTo>
                    <a:pt x="76150" y="38100"/>
                  </a:lnTo>
                  <a:lnTo>
                    <a:pt x="76200" y="37846"/>
                  </a:lnTo>
                  <a:lnTo>
                    <a:pt x="73118" y="23020"/>
                  </a:lnTo>
                  <a:lnTo>
                    <a:pt x="64881" y="10969"/>
                  </a:lnTo>
                  <a:lnTo>
                    <a:pt x="52714" y="2895"/>
                  </a:lnTo>
                  <a:lnTo>
                    <a:pt x="37845" y="0"/>
                  </a:lnTo>
                  <a:close/>
                </a:path>
                <a:path w="78104" h="427354">
                  <a:moveTo>
                    <a:pt x="76150" y="38100"/>
                  </a:moveTo>
                  <a:lnTo>
                    <a:pt x="47625" y="38100"/>
                  </a:lnTo>
                  <a:lnTo>
                    <a:pt x="47836" y="74221"/>
                  </a:lnTo>
                  <a:lnTo>
                    <a:pt x="53125" y="73118"/>
                  </a:lnTo>
                  <a:lnTo>
                    <a:pt x="65182" y="64881"/>
                  </a:lnTo>
                  <a:lnTo>
                    <a:pt x="73286" y="52714"/>
                  </a:lnTo>
                  <a:lnTo>
                    <a:pt x="76150" y="38100"/>
                  </a:lnTo>
                  <a:close/>
                </a:path>
              </a:pathLst>
            </a:custGeom>
            <a:solidFill>
              <a:srgbClr val="EF2D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782244" y="3116896"/>
              <a:ext cx="1348105" cy="472440"/>
            </a:xfrm>
            <a:custGeom>
              <a:avLst/>
              <a:gdLst/>
              <a:ahLst/>
              <a:cxnLst/>
              <a:rect l="l" t="t" r="r" b="b"/>
              <a:pathLst>
                <a:path w="1348105" h="472439">
                  <a:moveTo>
                    <a:pt x="1347851" y="0"/>
                  </a:moveTo>
                  <a:lnTo>
                    <a:pt x="0" y="0"/>
                  </a:lnTo>
                  <a:lnTo>
                    <a:pt x="0" y="472211"/>
                  </a:lnTo>
                  <a:lnTo>
                    <a:pt x="1347851" y="472211"/>
                  </a:lnTo>
                  <a:lnTo>
                    <a:pt x="1347851" y="0"/>
                  </a:lnTo>
                  <a:close/>
                </a:path>
              </a:pathLst>
            </a:custGeom>
            <a:solidFill>
              <a:srgbClr val="5191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5912993" y="3150810"/>
            <a:ext cx="1099820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Name / Sign</a:t>
            </a:r>
            <a:r>
              <a:rPr sz="800" b="1" spc="-3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Out</a:t>
            </a:r>
            <a:endParaRPr sz="800" dirty="0">
              <a:latin typeface="Arial Narrow"/>
              <a:cs typeface="Arial Narrow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Identifies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user and a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link</a:t>
            </a:r>
            <a:r>
              <a:rPr sz="800" b="1" spc="-9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to 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sign out of</a:t>
            </a:r>
            <a:r>
              <a:rPr sz="800" b="1" spc="-5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LoboTime.</a:t>
            </a:r>
            <a:endParaRPr sz="800" dirty="0">
              <a:latin typeface="Arial Narrow"/>
              <a:cs typeface="Arial Narro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95086" y="6209004"/>
            <a:ext cx="1740535" cy="472440"/>
          </a:xfrm>
          <a:prstGeom prst="rect">
            <a:avLst/>
          </a:prstGeom>
          <a:solidFill>
            <a:srgbClr val="5191CD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2870">
              <a:lnSpc>
                <a:spcPct val="100000"/>
              </a:lnSpc>
              <a:spcBef>
                <a:spcPts val="385"/>
              </a:spcBef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Related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Items</a:t>
            </a:r>
            <a:r>
              <a:rPr sz="800" b="1" spc="-4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Pane</a:t>
            </a:r>
            <a:endParaRPr sz="800">
              <a:latin typeface="Arial Narrow"/>
              <a:cs typeface="Arial Narrow"/>
            </a:endParaRPr>
          </a:p>
          <a:p>
            <a:pPr marL="102870" marR="367665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Includes one or more</a:t>
            </a:r>
            <a:r>
              <a:rPr sz="800" b="1" spc="-10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additional 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widgets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for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less common</a:t>
            </a:r>
            <a:r>
              <a:rPr sz="800" b="1" spc="-114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tasks.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5434" y="2765806"/>
            <a:ext cx="26460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Overview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of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LoboTime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Non-</a:t>
            </a:r>
            <a:r>
              <a:rPr sz="12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Exempt</a:t>
            </a:r>
            <a:endParaRPr sz="12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235826" y="5902579"/>
            <a:ext cx="76200" cy="307340"/>
          </a:xfrm>
          <a:custGeom>
            <a:avLst/>
            <a:gdLst/>
            <a:ahLst/>
            <a:cxnLst/>
            <a:rect l="l" t="t" r="r" b="b"/>
            <a:pathLst>
              <a:path w="76200" h="307339">
                <a:moveTo>
                  <a:pt x="28586" y="75141"/>
                </a:moveTo>
                <a:lnTo>
                  <a:pt x="10287" y="305688"/>
                </a:lnTo>
                <a:lnTo>
                  <a:pt x="29337" y="307213"/>
                </a:lnTo>
                <a:lnTo>
                  <a:pt x="47519" y="76626"/>
                </a:lnTo>
                <a:lnTo>
                  <a:pt x="28586" y="75141"/>
                </a:lnTo>
                <a:close/>
              </a:path>
              <a:path w="76200" h="307339">
                <a:moveTo>
                  <a:pt x="69424" y="62484"/>
                </a:moveTo>
                <a:lnTo>
                  <a:pt x="29590" y="62484"/>
                </a:lnTo>
                <a:lnTo>
                  <a:pt x="48513" y="64008"/>
                </a:lnTo>
                <a:lnTo>
                  <a:pt x="47519" y="76626"/>
                </a:lnTo>
                <a:lnTo>
                  <a:pt x="76073" y="78867"/>
                </a:lnTo>
                <a:lnTo>
                  <a:pt x="69424" y="62484"/>
                </a:lnTo>
                <a:close/>
              </a:path>
              <a:path w="76200" h="307339">
                <a:moveTo>
                  <a:pt x="29590" y="62484"/>
                </a:moveTo>
                <a:lnTo>
                  <a:pt x="28586" y="75141"/>
                </a:lnTo>
                <a:lnTo>
                  <a:pt x="47519" y="76626"/>
                </a:lnTo>
                <a:lnTo>
                  <a:pt x="48513" y="64008"/>
                </a:lnTo>
                <a:lnTo>
                  <a:pt x="29590" y="62484"/>
                </a:lnTo>
                <a:close/>
              </a:path>
              <a:path w="76200" h="307339">
                <a:moveTo>
                  <a:pt x="44069" y="0"/>
                </a:moveTo>
                <a:lnTo>
                  <a:pt x="0" y="72898"/>
                </a:lnTo>
                <a:lnTo>
                  <a:pt x="28586" y="75141"/>
                </a:lnTo>
                <a:lnTo>
                  <a:pt x="29590" y="62484"/>
                </a:lnTo>
                <a:lnTo>
                  <a:pt x="69424" y="62484"/>
                </a:lnTo>
                <a:lnTo>
                  <a:pt x="44069" y="0"/>
                </a:lnTo>
                <a:close/>
              </a:path>
            </a:pathLst>
          </a:custGeom>
          <a:solidFill>
            <a:srgbClr val="EF2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840130" y="1498218"/>
            <a:ext cx="182435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Access the </a:t>
            </a:r>
            <a:r>
              <a:rPr sz="900" b="1" dirty="0">
                <a:latin typeface="Arial"/>
                <a:cs typeface="Arial"/>
              </a:rPr>
              <a:t>LoboTime </a:t>
            </a:r>
            <a:r>
              <a:rPr sz="900" spc="-5" dirty="0">
                <a:latin typeface="Arial"/>
                <a:cs typeface="Arial"/>
              </a:rPr>
              <a:t>log on</a:t>
            </a:r>
            <a:r>
              <a:rPr sz="900" spc="-9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page.</a:t>
            </a:r>
            <a:endParaRPr sz="900">
              <a:latin typeface="Arial"/>
              <a:cs typeface="Aria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40486" y="1472819"/>
            <a:ext cx="222250" cy="25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40486" y="1782445"/>
            <a:ext cx="222250" cy="254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830376" y="1812797"/>
            <a:ext cx="19418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Type your </a:t>
            </a:r>
            <a:r>
              <a:rPr sz="900" dirty="0">
                <a:latin typeface="Arial"/>
                <a:cs typeface="Arial"/>
              </a:rPr>
              <a:t>Net ID </a:t>
            </a:r>
            <a:r>
              <a:rPr sz="900" spc="-5" dirty="0">
                <a:latin typeface="Arial"/>
                <a:cs typeface="Arial"/>
              </a:rPr>
              <a:t>and password in </a:t>
            </a:r>
            <a:r>
              <a:rPr sz="900" dirty="0">
                <a:latin typeface="Arial"/>
                <a:cs typeface="Arial"/>
              </a:rPr>
              <a:t>the  designated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fields.</a:t>
            </a:r>
            <a:endParaRPr sz="90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5751" y="1153794"/>
            <a:ext cx="18415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Logging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On to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LoboTime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40486" y="2195195"/>
            <a:ext cx="222250" cy="254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830376" y="2222372"/>
            <a:ext cx="18478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Click </a:t>
            </a:r>
            <a:r>
              <a:rPr sz="900" spc="-5" dirty="0">
                <a:latin typeface="Arial"/>
                <a:cs typeface="Arial"/>
              </a:rPr>
              <a:t>on </a:t>
            </a:r>
            <a:r>
              <a:rPr sz="900" dirty="0">
                <a:latin typeface="Arial"/>
                <a:cs typeface="Arial"/>
              </a:rPr>
              <a:t>the </a:t>
            </a:r>
            <a:r>
              <a:rPr sz="900" spc="-5" dirty="0">
                <a:latin typeface="Arial"/>
                <a:cs typeface="Arial"/>
              </a:rPr>
              <a:t>arrow </a:t>
            </a:r>
            <a:r>
              <a:rPr sz="900" dirty="0">
                <a:latin typeface="Arial"/>
                <a:cs typeface="Arial"/>
              </a:rPr>
              <a:t>button to </a:t>
            </a:r>
            <a:r>
              <a:rPr sz="900" b="1" dirty="0">
                <a:latin typeface="Arial"/>
                <a:cs typeface="Arial"/>
              </a:rPr>
              <a:t>Log</a:t>
            </a:r>
            <a:r>
              <a:rPr sz="900" b="1" spc="-95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On</a:t>
            </a:r>
            <a:endParaRPr sz="9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79163" y="1498218"/>
            <a:ext cx="253365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Click the </a:t>
            </a:r>
            <a:r>
              <a:rPr sz="900" b="1" dirty="0">
                <a:latin typeface="Arial"/>
                <a:cs typeface="Arial"/>
              </a:rPr>
              <a:t>Log </a:t>
            </a:r>
            <a:r>
              <a:rPr sz="900" b="1" spc="-5" dirty="0">
                <a:latin typeface="Arial"/>
                <a:cs typeface="Arial"/>
              </a:rPr>
              <a:t>Off </a:t>
            </a:r>
            <a:r>
              <a:rPr sz="900" dirty="0">
                <a:latin typeface="Arial"/>
                <a:cs typeface="Arial"/>
              </a:rPr>
              <a:t>utility </a:t>
            </a:r>
            <a:r>
              <a:rPr sz="900" spc="-5" dirty="0">
                <a:latin typeface="Arial"/>
                <a:cs typeface="Arial"/>
              </a:rPr>
              <a:t>link in </a:t>
            </a:r>
            <a:r>
              <a:rPr sz="900" dirty="0">
                <a:latin typeface="Arial"/>
                <a:cs typeface="Arial"/>
              </a:rPr>
              <a:t>the </a:t>
            </a:r>
            <a:r>
              <a:rPr sz="900" spc="-5" dirty="0">
                <a:latin typeface="Arial"/>
                <a:cs typeface="Arial"/>
              </a:rPr>
              <a:t>banner.  LoboTime </a:t>
            </a:r>
            <a:r>
              <a:rPr sz="900" dirty="0">
                <a:latin typeface="Arial"/>
                <a:cs typeface="Arial"/>
              </a:rPr>
              <a:t>returns to the Workforce </a:t>
            </a:r>
            <a:r>
              <a:rPr sz="900" spc="-5" dirty="0">
                <a:latin typeface="Arial"/>
                <a:cs typeface="Arial"/>
              </a:rPr>
              <a:t>Central log on  page.</a:t>
            </a:r>
            <a:endParaRPr sz="9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188586" y="1472819"/>
            <a:ext cx="222250" cy="25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3881373" y="530097"/>
            <a:ext cx="3551554" cy="832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Common </a:t>
            </a:r>
            <a:r>
              <a:rPr sz="1800" b="1" spc="-30" dirty="0">
                <a:solidFill>
                  <a:srgbClr val="003366"/>
                </a:solidFill>
                <a:latin typeface="Arial"/>
                <a:cs typeface="Arial"/>
              </a:rPr>
              <a:t>Tasks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for 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Non-</a:t>
            </a:r>
            <a:r>
              <a:rPr sz="1800" b="1" spc="-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Exempt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Empl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800" b="1" spc="-25" dirty="0">
                <a:solidFill>
                  <a:srgbClr val="003366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  <a:p>
            <a:pPr marL="382905">
              <a:lnSpc>
                <a:spcPct val="100000"/>
              </a:lnSpc>
              <a:spcBef>
                <a:spcPts val="59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Logging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Off of</a:t>
            </a:r>
            <a:r>
              <a:rPr sz="1200" b="1" spc="4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LoboTime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971035" y="2064257"/>
            <a:ext cx="3581400" cy="561975"/>
          </a:xfrm>
          <a:custGeom>
            <a:avLst/>
            <a:gdLst/>
            <a:ahLst/>
            <a:cxnLst/>
            <a:rect l="l" t="t" r="r" b="b"/>
            <a:pathLst>
              <a:path w="3581400" h="561975">
                <a:moveTo>
                  <a:pt x="3581399" y="0"/>
                </a:moveTo>
                <a:lnTo>
                  <a:pt x="93725" y="0"/>
                </a:lnTo>
                <a:lnTo>
                  <a:pt x="57221" y="7356"/>
                </a:lnTo>
                <a:lnTo>
                  <a:pt x="27432" y="27416"/>
                </a:lnTo>
                <a:lnTo>
                  <a:pt x="7358" y="57167"/>
                </a:lnTo>
                <a:lnTo>
                  <a:pt x="0" y="93599"/>
                </a:lnTo>
                <a:lnTo>
                  <a:pt x="0" y="561848"/>
                </a:lnTo>
                <a:lnTo>
                  <a:pt x="3487800" y="561848"/>
                </a:lnTo>
                <a:lnTo>
                  <a:pt x="3524232" y="554491"/>
                </a:lnTo>
                <a:lnTo>
                  <a:pt x="3553983" y="534431"/>
                </a:lnTo>
                <a:lnTo>
                  <a:pt x="3574043" y="504680"/>
                </a:lnTo>
                <a:lnTo>
                  <a:pt x="3581399" y="468249"/>
                </a:lnTo>
                <a:lnTo>
                  <a:pt x="3581399" y="0"/>
                </a:lnTo>
                <a:close/>
              </a:path>
            </a:pathLst>
          </a:custGeom>
          <a:solidFill>
            <a:srgbClr val="3366FF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4077970" y="2123947"/>
            <a:ext cx="335216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b="1" dirty="0">
                <a:latin typeface="Arial"/>
                <a:cs typeface="Arial"/>
              </a:rPr>
              <a:t>Caution: </a:t>
            </a:r>
            <a:r>
              <a:rPr sz="900" dirty="0">
                <a:latin typeface="Arial"/>
                <a:cs typeface="Arial"/>
              </a:rPr>
              <a:t>Clicking the Close </a:t>
            </a:r>
            <a:r>
              <a:rPr sz="900" spc="-5" dirty="0">
                <a:latin typeface="Arial"/>
                <a:cs typeface="Arial"/>
              </a:rPr>
              <a:t>(X) </a:t>
            </a:r>
            <a:r>
              <a:rPr sz="900" dirty="0">
                <a:latin typeface="Arial"/>
                <a:cs typeface="Arial"/>
              </a:rPr>
              <a:t>button </a:t>
            </a:r>
            <a:r>
              <a:rPr sz="900" spc="-5" dirty="0">
                <a:latin typeface="Arial"/>
                <a:cs typeface="Arial"/>
              </a:rPr>
              <a:t>without </a:t>
            </a:r>
            <a:r>
              <a:rPr sz="900" dirty="0">
                <a:latin typeface="Arial"/>
                <a:cs typeface="Arial"/>
              </a:rPr>
              <a:t>first </a:t>
            </a:r>
            <a:r>
              <a:rPr sz="900" spc="-5" dirty="0">
                <a:latin typeface="Arial"/>
                <a:cs typeface="Arial"/>
              </a:rPr>
              <a:t>logging </a:t>
            </a:r>
            <a:r>
              <a:rPr sz="900" dirty="0">
                <a:latin typeface="Arial"/>
                <a:cs typeface="Arial"/>
              </a:rPr>
              <a:t>off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can  </a:t>
            </a:r>
            <a:r>
              <a:rPr sz="900" spc="-5" dirty="0">
                <a:latin typeface="Arial"/>
                <a:cs typeface="Arial"/>
              </a:rPr>
              <a:t>leave your </a:t>
            </a:r>
            <a:r>
              <a:rPr sz="900" dirty="0">
                <a:latin typeface="Arial"/>
                <a:cs typeface="Arial"/>
              </a:rPr>
              <a:t>connection to </a:t>
            </a:r>
            <a:r>
              <a:rPr sz="900" spc="-5" dirty="0">
                <a:latin typeface="Arial"/>
                <a:cs typeface="Arial"/>
              </a:rPr>
              <a:t>LoboTime open, which </a:t>
            </a:r>
            <a:r>
              <a:rPr sz="900" dirty="0">
                <a:latin typeface="Arial"/>
                <a:cs typeface="Arial"/>
              </a:rPr>
              <a:t>might </a:t>
            </a:r>
            <a:r>
              <a:rPr sz="900" spc="-5" dirty="0">
                <a:latin typeface="Arial"/>
                <a:cs typeface="Arial"/>
              </a:rPr>
              <a:t>allow  unauthorized people </a:t>
            </a:r>
            <a:r>
              <a:rPr sz="90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view and edit</a:t>
            </a:r>
            <a:r>
              <a:rPr sz="900" spc="-6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information.</a:t>
            </a:r>
            <a:endParaRPr sz="900">
              <a:latin typeface="Arial"/>
              <a:cs typeface="Arial"/>
            </a:endParaRPr>
          </a:p>
        </p:txBody>
      </p:sp>
      <p:grpSp>
        <p:nvGrpSpPr>
          <p:cNvPr id="29" name="object 29"/>
          <p:cNvGrpSpPr/>
          <p:nvPr/>
        </p:nvGrpSpPr>
        <p:grpSpPr>
          <a:xfrm>
            <a:off x="282638" y="1418844"/>
            <a:ext cx="7200900" cy="1321435"/>
            <a:chOff x="282638" y="1418844"/>
            <a:chExt cx="7200900" cy="1321435"/>
          </a:xfrm>
        </p:grpSpPr>
        <p:sp>
          <p:nvSpPr>
            <p:cNvPr id="30" name="object 30"/>
            <p:cNvSpPr/>
            <p:nvPr/>
          </p:nvSpPr>
          <p:spPr>
            <a:xfrm>
              <a:off x="282638" y="1422019"/>
              <a:ext cx="7200900" cy="1315085"/>
            </a:xfrm>
            <a:custGeom>
              <a:avLst/>
              <a:gdLst/>
              <a:ahLst/>
              <a:cxnLst/>
              <a:rect l="l" t="t" r="r" b="b"/>
              <a:pathLst>
                <a:path w="7200900" h="1315085">
                  <a:moveTo>
                    <a:pt x="3488372" y="0"/>
                  </a:moveTo>
                  <a:lnTo>
                    <a:pt x="3489388" y="1292225"/>
                  </a:lnTo>
                </a:path>
                <a:path w="7200900" h="1315085">
                  <a:moveTo>
                    <a:pt x="0" y="1315084"/>
                  </a:moveTo>
                  <a:lnTo>
                    <a:pt x="7200836" y="1315084"/>
                  </a:lnTo>
                </a:path>
              </a:pathLst>
            </a:custGeom>
            <a:ln w="635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657347" y="2195195"/>
              <a:ext cx="220662" cy="24447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2" name="object 32"/>
          <p:cNvSpPr txBox="1"/>
          <p:nvPr/>
        </p:nvSpPr>
        <p:spPr>
          <a:xfrm>
            <a:off x="273824" y="3131870"/>
            <a:ext cx="1348105" cy="595630"/>
          </a:xfrm>
          <a:prstGeom prst="rect">
            <a:avLst/>
          </a:prstGeom>
          <a:solidFill>
            <a:srgbClr val="5191CD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1600">
              <a:lnSpc>
                <a:spcPct val="100000"/>
              </a:lnSpc>
              <a:spcBef>
                <a:spcPts val="385"/>
              </a:spcBef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Active</a:t>
            </a:r>
            <a:r>
              <a:rPr sz="800" b="1" spc="-3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Bar</a:t>
            </a:r>
            <a:endParaRPr sz="800">
              <a:latin typeface="Arial Narrow"/>
              <a:cs typeface="Arial Narrow"/>
            </a:endParaRPr>
          </a:p>
          <a:p>
            <a:pPr marL="101600" marR="106680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Displays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active workspaces;  click title to bring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a 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 into</a:t>
            </a:r>
            <a:r>
              <a:rPr sz="800" b="1" spc="-5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focus.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903541" y="3722370"/>
            <a:ext cx="90170" cy="588010"/>
          </a:xfrm>
          <a:custGeom>
            <a:avLst/>
            <a:gdLst/>
            <a:ahLst/>
            <a:cxnLst/>
            <a:rect l="l" t="t" r="r" b="b"/>
            <a:pathLst>
              <a:path w="90169" h="588010">
                <a:moveTo>
                  <a:pt x="42363" y="511762"/>
                </a:moveTo>
                <a:lnTo>
                  <a:pt x="13804" y="512571"/>
                </a:lnTo>
                <a:lnTo>
                  <a:pt x="54102" y="587628"/>
                </a:lnTo>
                <a:lnTo>
                  <a:pt x="83419" y="524509"/>
                </a:lnTo>
                <a:lnTo>
                  <a:pt x="42735" y="524509"/>
                </a:lnTo>
                <a:lnTo>
                  <a:pt x="42363" y="511762"/>
                </a:lnTo>
                <a:close/>
              </a:path>
              <a:path w="90169" h="588010">
                <a:moveTo>
                  <a:pt x="61403" y="511222"/>
                </a:moveTo>
                <a:lnTo>
                  <a:pt x="42363" y="511762"/>
                </a:lnTo>
                <a:lnTo>
                  <a:pt x="42735" y="524509"/>
                </a:lnTo>
                <a:lnTo>
                  <a:pt x="61772" y="523875"/>
                </a:lnTo>
                <a:lnTo>
                  <a:pt x="61403" y="511222"/>
                </a:lnTo>
                <a:close/>
              </a:path>
              <a:path w="90169" h="588010">
                <a:moveTo>
                  <a:pt x="89966" y="510413"/>
                </a:moveTo>
                <a:lnTo>
                  <a:pt x="61403" y="511222"/>
                </a:lnTo>
                <a:lnTo>
                  <a:pt x="61772" y="523875"/>
                </a:lnTo>
                <a:lnTo>
                  <a:pt x="42735" y="524509"/>
                </a:lnTo>
                <a:lnTo>
                  <a:pt x="83419" y="524509"/>
                </a:lnTo>
                <a:lnTo>
                  <a:pt x="89966" y="510413"/>
                </a:lnTo>
                <a:close/>
              </a:path>
              <a:path w="90169" h="588010">
                <a:moveTo>
                  <a:pt x="48653" y="73994"/>
                </a:moveTo>
                <a:lnTo>
                  <a:pt x="39192" y="76200"/>
                </a:lnTo>
                <a:lnTo>
                  <a:pt x="29665" y="76200"/>
                </a:lnTo>
                <a:lnTo>
                  <a:pt x="42363" y="511762"/>
                </a:lnTo>
                <a:lnTo>
                  <a:pt x="61403" y="511222"/>
                </a:lnTo>
                <a:lnTo>
                  <a:pt x="48718" y="76200"/>
                </a:lnTo>
                <a:lnTo>
                  <a:pt x="39192" y="76200"/>
                </a:lnTo>
                <a:lnTo>
                  <a:pt x="29617" y="74556"/>
                </a:lnTo>
                <a:lnTo>
                  <a:pt x="48670" y="74556"/>
                </a:lnTo>
                <a:lnTo>
                  <a:pt x="48653" y="73994"/>
                </a:lnTo>
                <a:close/>
              </a:path>
              <a:path w="90169" h="588010">
                <a:moveTo>
                  <a:pt x="47599" y="37845"/>
                </a:moveTo>
                <a:lnTo>
                  <a:pt x="28562" y="38353"/>
                </a:lnTo>
                <a:lnTo>
                  <a:pt x="29617" y="74556"/>
                </a:lnTo>
                <a:lnTo>
                  <a:pt x="39192" y="76200"/>
                </a:lnTo>
                <a:lnTo>
                  <a:pt x="48653" y="73994"/>
                </a:lnTo>
                <a:lnTo>
                  <a:pt x="47599" y="37845"/>
                </a:lnTo>
                <a:close/>
              </a:path>
              <a:path w="90169" h="588010">
                <a:moveTo>
                  <a:pt x="36969" y="0"/>
                </a:moveTo>
                <a:lnTo>
                  <a:pt x="22234" y="3434"/>
                </a:lnTo>
                <a:lnTo>
                  <a:pt x="10369" y="11953"/>
                </a:lnTo>
                <a:lnTo>
                  <a:pt x="2561" y="24306"/>
                </a:lnTo>
                <a:lnTo>
                  <a:pt x="0" y="39242"/>
                </a:lnTo>
                <a:lnTo>
                  <a:pt x="3423" y="53947"/>
                </a:lnTo>
                <a:lnTo>
                  <a:pt x="11938" y="65817"/>
                </a:lnTo>
                <a:lnTo>
                  <a:pt x="24281" y="73640"/>
                </a:lnTo>
                <a:lnTo>
                  <a:pt x="29617" y="74556"/>
                </a:lnTo>
                <a:lnTo>
                  <a:pt x="28562" y="38353"/>
                </a:lnTo>
                <a:lnTo>
                  <a:pt x="47599" y="37845"/>
                </a:lnTo>
                <a:lnTo>
                  <a:pt x="76009" y="37845"/>
                </a:lnTo>
                <a:lnTo>
                  <a:pt x="76161" y="36956"/>
                </a:lnTo>
                <a:lnTo>
                  <a:pt x="72738" y="22252"/>
                </a:lnTo>
                <a:lnTo>
                  <a:pt x="64223" y="10382"/>
                </a:lnTo>
                <a:lnTo>
                  <a:pt x="51880" y="2559"/>
                </a:lnTo>
                <a:lnTo>
                  <a:pt x="36969" y="0"/>
                </a:lnTo>
                <a:close/>
              </a:path>
              <a:path w="90169" h="588010">
                <a:moveTo>
                  <a:pt x="76009" y="37845"/>
                </a:moveTo>
                <a:lnTo>
                  <a:pt x="47599" y="37845"/>
                </a:lnTo>
                <a:lnTo>
                  <a:pt x="48653" y="73994"/>
                </a:lnTo>
                <a:lnTo>
                  <a:pt x="53928" y="72765"/>
                </a:lnTo>
                <a:lnTo>
                  <a:pt x="65797" y="64246"/>
                </a:lnTo>
                <a:lnTo>
                  <a:pt x="73605" y="51893"/>
                </a:lnTo>
                <a:lnTo>
                  <a:pt x="76009" y="37845"/>
                </a:lnTo>
                <a:close/>
              </a:path>
            </a:pathLst>
          </a:custGeom>
          <a:solidFill>
            <a:srgbClr val="EF2D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39927" y="6572504"/>
            <a:ext cx="13963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Activating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Widgets</a:t>
            </a:r>
            <a:endParaRPr sz="12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63410" y="7151623"/>
            <a:ext cx="222250" cy="25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634390" y="7041642"/>
            <a:ext cx="198247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After recording time stamp, single</a:t>
            </a:r>
            <a:r>
              <a:rPr sz="900" spc="-16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click  </a:t>
            </a:r>
            <a:r>
              <a:rPr sz="900" spc="-5" dirty="0">
                <a:latin typeface="Arial"/>
                <a:cs typeface="Arial"/>
              </a:rPr>
              <a:t>on any widget in </a:t>
            </a:r>
            <a:r>
              <a:rPr sz="900" dirty="0">
                <a:latin typeface="Arial"/>
                <a:cs typeface="Arial"/>
              </a:rPr>
              <a:t>the </a:t>
            </a:r>
            <a:r>
              <a:rPr sz="900" b="1" spc="-5" dirty="0">
                <a:latin typeface="Arial"/>
                <a:cs typeface="Arial"/>
              </a:rPr>
              <a:t>Related Items  </a:t>
            </a:r>
            <a:r>
              <a:rPr sz="900" spc="-5" dirty="0">
                <a:latin typeface="Arial"/>
                <a:cs typeface="Arial"/>
              </a:rPr>
              <a:t>pane </a:t>
            </a:r>
            <a:r>
              <a:rPr sz="900" dirty="0">
                <a:latin typeface="Arial"/>
                <a:cs typeface="Arial"/>
              </a:rPr>
              <a:t>to activate </a:t>
            </a:r>
            <a:r>
              <a:rPr sz="900" spc="-5" dirty="0">
                <a:latin typeface="Arial"/>
                <a:cs typeface="Arial"/>
              </a:rPr>
              <a:t>in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workspace.</a:t>
            </a:r>
            <a:endParaRPr sz="9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900803" y="6930494"/>
            <a:ext cx="2024380" cy="1334135"/>
          </a:xfrm>
          <a:prstGeom prst="rect">
            <a:avLst/>
          </a:prstGeom>
          <a:solidFill>
            <a:srgbClr val="FFC000"/>
          </a:solidFill>
        </p:spPr>
        <p:txBody>
          <a:bodyPr vert="horz" wrap="square" lIns="0" tIns="48895" rIns="0" bIns="0" rtlCol="0">
            <a:spAutoFit/>
          </a:bodyPr>
          <a:lstStyle/>
          <a:p>
            <a:pPr marL="102235">
              <a:lnSpc>
                <a:spcPct val="100000"/>
              </a:lnSpc>
              <a:spcBef>
                <a:spcPts val="385"/>
              </a:spcBef>
            </a:pP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</a:t>
            </a:r>
            <a:r>
              <a:rPr sz="800" b="1" spc="-4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spc="5" dirty="0">
                <a:solidFill>
                  <a:srgbClr val="FFFFFF"/>
                </a:solidFill>
                <a:latin typeface="Arial Narrow"/>
                <a:cs typeface="Arial Narrow"/>
              </a:rPr>
              <a:t>Tabs</a:t>
            </a:r>
            <a:endParaRPr sz="800" dirty="0">
              <a:latin typeface="Arial Narrow"/>
              <a:cs typeface="Arial Narrow"/>
            </a:endParaRPr>
          </a:p>
          <a:p>
            <a:pPr marL="102235" marR="147320">
              <a:lnSpc>
                <a:spcPct val="100000"/>
              </a:lnSpc>
            </a:pP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Each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active workspace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gets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its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own tab.</a:t>
            </a:r>
            <a:r>
              <a:rPr sz="800" b="1" spc="-130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You  can switch back and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forth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between 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workspaces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by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selecting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the tab you want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to 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view. You must always have at least one 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 open,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but you can close any  additional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workspaces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by hovering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over its 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tab and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clicking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the Close </a:t>
            </a:r>
            <a:r>
              <a:rPr sz="800" b="1" spc="-5" dirty="0">
                <a:solidFill>
                  <a:srgbClr val="FFFFFF"/>
                </a:solidFill>
                <a:latin typeface="Arial Narrow"/>
                <a:cs typeface="Arial Narrow"/>
              </a:rPr>
              <a:t>(X)</a:t>
            </a:r>
            <a:r>
              <a:rPr sz="800" b="1" spc="-105" dirty="0">
                <a:solidFill>
                  <a:srgbClr val="FFFFFF"/>
                </a:solidFill>
                <a:latin typeface="Arial Narrow"/>
                <a:cs typeface="Arial Narrow"/>
              </a:rPr>
              <a:t> </a:t>
            </a:r>
            <a:r>
              <a:rPr sz="800" b="1" dirty="0">
                <a:solidFill>
                  <a:srgbClr val="FFFFFF"/>
                </a:solidFill>
                <a:latin typeface="Arial Narrow"/>
                <a:cs typeface="Arial Narrow"/>
              </a:rPr>
              <a:t>button.</a:t>
            </a:r>
            <a:endParaRPr sz="800" dirty="0">
              <a:latin typeface="Arial Narrow"/>
              <a:cs typeface="Arial Narrow"/>
            </a:endParaRPr>
          </a:p>
        </p:txBody>
      </p:sp>
      <p:pic>
        <p:nvPicPr>
          <p:cNvPr id="63" name="Picture 62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7FD09C-6808-6B42-B372-D31362FB49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5464" y="3353688"/>
            <a:ext cx="1541686" cy="123749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7" name="Picture 66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382884B5-EB14-0E40-99D8-87EF8ECEFDE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188" y="8538067"/>
            <a:ext cx="5294056" cy="12572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9" name="Picture 68">
            <a:extLst>
              <a:ext uri="{FF2B5EF4-FFF2-40B4-BE49-F238E27FC236}">
                <a16:creationId xmlns:a16="http://schemas.microsoft.com/office/drawing/2014/main" id="{36151B47-3924-BE45-9999-D858886666C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394771">
            <a:off x="5929411" y="7977390"/>
            <a:ext cx="1181100" cy="304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B762CA76-86CB-F443-A743-0AD2511FBA21}"/>
              </a:ext>
            </a:extLst>
          </p:cNvPr>
          <p:cNvCxnSpPr>
            <a:cxnSpLocks/>
            <a:stCxn id="5" idx="2"/>
          </p:cNvCxnSpPr>
          <p:nvPr/>
        </p:nvCxnSpPr>
        <p:spPr>
          <a:xfrm flipH="1">
            <a:off x="1911777" y="3656094"/>
            <a:ext cx="988465" cy="679411"/>
          </a:xfrm>
          <a:prstGeom prst="straightConnector1">
            <a:avLst/>
          </a:prstGeom>
          <a:ln>
            <a:solidFill>
              <a:srgbClr val="EF2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878C9BCB-94A8-7F4F-94C4-D57B3A458531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3506349" y="3444639"/>
            <a:ext cx="1694555" cy="2103"/>
          </a:xfrm>
          <a:prstGeom prst="straightConnector1">
            <a:avLst/>
          </a:prstGeom>
          <a:ln>
            <a:solidFill>
              <a:srgbClr val="EF2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32BB872D-276E-7147-A9B8-705AB9D71105}"/>
              </a:ext>
            </a:extLst>
          </p:cNvPr>
          <p:cNvCxnSpPr/>
          <p:nvPr/>
        </p:nvCxnSpPr>
        <p:spPr>
          <a:xfrm flipH="1">
            <a:off x="1928456" y="7783836"/>
            <a:ext cx="839222" cy="979164"/>
          </a:xfrm>
          <a:prstGeom prst="straightConnector1">
            <a:avLst/>
          </a:prstGeom>
          <a:ln>
            <a:solidFill>
              <a:srgbClr val="EF2E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9" name="Picture 78" descr="A close up of a sign&#10;&#10;Description automatically generated">
            <a:extLst>
              <a:ext uri="{FF2B5EF4-FFF2-40B4-BE49-F238E27FC236}">
                <a16:creationId xmlns:a16="http://schemas.microsoft.com/office/drawing/2014/main" id="{733B3BE2-8AE5-704E-BCAB-3D56B0B08342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5" y="341805"/>
            <a:ext cx="3345296" cy="70042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F161E1CB-ACF2-6B49-8790-158650EA93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220" y="1279705"/>
            <a:ext cx="3961764" cy="15868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object 2"/>
          <p:cNvSpPr txBox="1"/>
          <p:nvPr/>
        </p:nvSpPr>
        <p:spPr>
          <a:xfrm>
            <a:off x="4233417" y="530097"/>
            <a:ext cx="31984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Possible </a:t>
            </a:r>
            <a:r>
              <a:rPr sz="1800" b="1" spc="-10" dirty="0">
                <a:solidFill>
                  <a:srgbClr val="003366"/>
                </a:solidFill>
                <a:latin typeface="Arial"/>
                <a:cs typeface="Arial"/>
              </a:rPr>
              <a:t>System</a:t>
            </a:r>
            <a:r>
              <a:rPr sz="1800" b="1" spc="1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Responses:</a:t>
            </a:r>
            <a:endParaRPr sz="18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12203" y="3576828"/>
            <a:ext cx="222250" cy="2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53618" y="3093846"/>
            <a:ext cx="2832735" cy="805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Duplicate</a:t>
            </a:r>
            <a:r>
              <a:rPr sz="1200" b="1" spc="-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Punch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>
              <a:latin typeface="Arial"/>
              <a:cs typeface="Arial"/>
            </a:endParaRPr>
          </a:p>
          <a:p>
            <a:pPr marL="287020" marR="5080">
              <a:lnSpc>
                <a:spcPct val="100000"/>
              </a:lnSpc>
              <a:spcBef>
                <a:spcPts val="1045"/>
              </a:spcBef>
            </a:pPr>
            <a:r>
              <a:rPr sz="900" spc="-5" dirty="0">
                <a:latin typeface="Arial"/>
                <a:cs typeface="Arial"/>
              </a:rPr>
              <a:t>Employee </a:t>
            </a:r>
            <a:r>
              <a:rPr sz="900" dirty="0">
                <a:latin typeface="Arial"/>
                <a:cs typeface="Arial"/>
              </a:rPr>
              <a:t>attempts to punch in/out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dirty="0">
                <a:latin typeface="Arial"/>
                <a:cs typeface="Arial"/>
              </a:rPr>
              <a:t>second</a:t>
            </a:r>
            <a:r>
              <a:rPr sz="900" spc="-15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time.  </a:t>
            </a:r>
            <a:r>
              <a:rPr sz="900" spc="-5" dirty="0">
                <a:latin typeface="Arial"/>
                <a:cs typeface="Arial"/>
              </a:rPr>
              <a:t>System will alert and </a:t>
            </a:r>
            <a:r>
              <a:rPr sz="900" dirty="0">
                <a:latin typeface="Arial"/>
                <a:cs typeface="Arial"/>
              </a:rPr>
              <a:t>not </a:t>
            </a:r>
            <a:r>
              <a:rPr sz="900" spc="-5" dirty="0">
                <a:latin typeface="Arial"/>
                <a:cs typeface="Arial"/>
              </a:rPr>
              <a:t>allow a </a:t>
            </a:r>
            <a:r>
              <a:rPr sz="900" dirty="0">
                <a:latin typeface="Arial"/>
                <a:cs typeface="Arial"/>
              </a:rPr>
              <a:t>duplicate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punch</a:t>
            </a:r>
            <a:endParaRPr sz="9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91134" y="5986653"/>
            <a:ext cx="164338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Successful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Out</a:t>
            </a:r>
            <a:r>
              <a:rPr sz="1200" b="1" spc="-6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Punch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453478" y="6650228"/>
            <a:ext cx="222250" cy="2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28547" y="6623431"/>
            <a:ext cx="24409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Employee </a:t>
            </a:r>
            <a:r>
              <a:rPr sz="900" dirty="0">
                <a:latin typeface="Arial"/>
                <a:cs typeface="Arial"/>
              </a:rPr>
              <a:t>punches out to </a:t>
            </a:r>
            <a:r>
              <a:rPr sz="900" spc="-5" dirty="0">
                <a:latin typeface="Arial"/>
                <a:cs typeface="Arial"/>
              </a:rPr>
              <a:t>end </a:t>
            </a:r>
            <a:r>
              <a:rPr sz="900" dirty="0">
                <a:latin typeface="Arial"/>
                <a:cs typeface="Arial"/>
              </a:rPr>
              <a:t>shift. System </a:t>
            </a:r>
            <a:r>
              <a:rPr sz="900" spc="-5" dirty="0">
                <a:latin typeface="Arial"/>
                <a:cs typeface="Arial"/>
              </a:rPr>
              <a:t>will  </a:t>
            </a:r>
            <a:r>
              <a:rPr sz="900" dirty="0">
                <a:latin typeface="Arial"/>
                <a:cs typeface="Arial"/>
              </a:rPr>
              <a:t>display successful record of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punch</a:t>
            </a:r>
            <a:endParaRPr sz="9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6752" y="9314789"/>
            <a:ext cx="542290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latin typeface="Arial"/>
                <a:cs typeface="Arial"/>
              </a:rPr>
              <a:t>If</a:t>
            </a:r>
            <a:r>
              <a:rPr sz="1100" spc="-3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Punch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is</a:t>
            </a:r>
            <a:r>
              <a:rPr sz="1100" spc="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made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in </a:t>
            </a:r>
            <a:r>
              <a:rPr sz="1100" dirty="0">
                <a:latin typeface="Arial"/>
                <a:cs typeface="Arial"/>
              </a:rPr>
              <a:t>error,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contact</a:t>
            </a:r>
            <a:r>
              <a:rPr sz="1100" spc="-3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your </a:t>
            </a:r>
            <a:r>
              <a:rPr sz="1100" dirty="0">
                <a:latin typeface="Arial"/>
                <a:cs typeface="Arial"/>
              </a:rPr>
              <a:t>Lobo</a:t>
            </a:r>
            <a:r>
              <a:rPr sz="1100" spc="-1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Time</a:t>
            </a:r>
            <a:r>
              <a:rPr sz="1100" spc="-25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Agent</a:t>
            </a:r>
            <a:r>
              <a:rPr sz="1100" spc="-15" dirty="0">
                <a:latin typeface="Arial"/>
                <a:cs typeface="Arial"/>
              </a:rPr>
              <a:t> </a:t>
            </a:r>
            <a:r>
              <a:rPr sz="1100" spc="5" dirty="0">
                <a:latin typeface="Arial"/>
                <a:cs typeface="Arial"/>
              </a:rPr>
              <a:t>for</a:t>
            </a:r>
            <a:r>
              <a:rPr sz="1100" spc="-4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assistance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to</a:t>
            </a:r>
            <a:r>
              <a:rPr sz="1100" spc="-20" dirty="0">
                <a:latin typeface="Arial"/>
                <a:cs typeface="Arial"/>
              </a:rPr>
              <a:t> </a:t>
            </a:r>
            <a:r>
              <a:rPr sz="1100" spc="-5" dirty="0">
                <a:latin typeface="Arial"/>
                <a:cs typeface="Arial"/>
              </a:rPr>
              <a:t>resolve </a:t>
            </a:r>
            <a:r>
              <a:rPr sz="1100" dirty="0">
                <a:latin typeface="Arial"/>
                <a:cs typeface="Arial"/>
              </a:rPr>
              <a:t>issue.</a:t>
            </a:r>
            <a:endParaRPr sz="11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65416" y="1704594"/>
            <a:ext cx="222250" cy="2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74662" y="2098039"/>
            <a:ext cx="222250" cy="25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44169" y="1372057"/>
            <a:ext cx="2183130" cy="9982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Recording </a:t>
            </a:r>
            <a:r>
              <a:rPr sz="1200" b="1" spc="-25" dirty="0">
                <a:solidFill>
                  <a:srgbClr val="003366"/>
                </a:solidFill>
                <a:latin typeface="Arial"/>
                <a:cs typeface="Arial"/>
              </a:rPr>
              <a:t>Your </a:t>
            </a: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Time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00">
              <a:latin typeface="Arial"/>
              <a:cs typeface="Arial"/>
            </a:endParaRPr>
          </a:p>
          <a:p>
            <a:pPr marL="270510" indent="-26670">
              <a:lnSpc>
                <a:spcPct val="100000"/>
              </a:lnSpc>
            </a:pPr>
            <a:r>
              <a:rPr sz="900" dirty="0">
                <a:latin typeface="Arial"/>
                <a:cs typeface="Arial"/>
              </a:rPr>
              <a:t>Click the </a:t>
            </a:r>
            <a:r>
              <a:rPr sz="900" b="1" spc="-5" dirty="0">
                <a:latin typeface="Arial"/>
                <a:cs typeface="Arial"/>
              </a:rPr>
              <a:t>Record Time </a:t>
            </a:r>
            <a:r>
              <a:rPr sz="900" b="1" dirty="0">
                <a:latin typeface="Arial"/>
                <a:cs typeface="Arial"/>
              </a:rPr>
              <a:t>Stamp</a:t>
            </a:r>
            <a:r>
              <a:rPr sz="900" b="1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button.</a:t>
            </a:r>
            <a:endParaRPr sz="9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350">
              <a:latin typeface="Arial"/>
              <a:cs typeface="Arial"/>
            </a:endParaRPr>
          </a:p>
          <a:p>
            <a:pPr marL="270510" marR="52069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The </a:t>
            </a:r>
            <a:r>
              <a:rPr sz="900" dirty="0">
                <a:latin typeface="Arial"/>
                <a:cs typeface="Arial"/>
              </a:rPr>
              <a:t>time recorded </a:t>
            </a:r>
            <a:r>
              <a:rPr sz="900" spc="-5" dirty="0">
                <a:latin typeface="Arial"/>
                <a:cs typeface="Arial"/>
              </a:rPr>
              <a:t>by </a:t>
            </a:r>
            <a:r>
              <a:rPr sz="900" dirty="0">
                <a:latin typeface="Arial"/>
                <a:cs typeface="Arial"/>
              </a:rPr>
              <a:t>the system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will  display.</a:t>
            </a:r>
            <a:endParaRPr sz="900">
              <a:latin typeface="Arial"/>
              <a:cs typeface="Arial"/>
            </a:endParaRPr>
          </a:p>
        </p:txBody>
      </p:sp>
      <p:pic>
        <p:nvPicPr>
          <p:cNvPr id="24" name="Picture 23" descr="A screenshot of a cell phone&#10;&#10;Description automatically generated">
            <a:extLst>
              <a:ext uri="{FF2B5EF4-FFF2-40B4-BE49-F238E27FC236}">
                <a16:creationId xmlns:a16="http://schemas.microsoft.com/office/drawing/2014/main" id="{4530B101-E13A-A447-BF73-0D28DCFBC1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3274" y="4022935"/>
            <a:ext cx="2565655" cy="170315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6" name="Picture 25" descr="A screenshot of a cell phone&#10;&#10;Description automatically generated">
            <a:extLst>
              <a:ext uri="{FF2B5EF4-FFF2-40B4-BE49-F238E27FC236}">
                <a16:creationId xmlns:a16="http://schemas.microsoft.com/office/drawing/2014/main" id="{06953611-EC62-F543-96DD-327D3A97508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400" y="6992042"/>
            <a:ext cx="3381401" cy="17749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7" name="Picture 26" descr="A close up of a sign&#10;&#10;Description automatically generated">
            <a:extLst>
              <a:ext uri="{FF2B5EF4-FFF2-40B4-BE49-F238E27FC236}">
                <a16:creationId xmlns:a16="http://schemas.microsoft.com/office/drawing/2014/main" id="{37E3503D-815B-4742-95BA-DD514ECE1E1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5" y="341805"/>
            <a:ext cx="3345296" cy="70042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21970" y="1235709"/>
            <a:ext cx="1515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Requesting </a:t>
            </a: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Time</a:t>
            </a:r>
            <a:r>
              <a:rPr sz="1200" b="1" spc="-7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Off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3366" y="4906010"/>
            <a:ext cx="305498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Activate </a:t>
            </a:r>
            <a:r>
              <a:rPr sz="900" dirty="0">
                <a:latin typeface="Arial"/>
                <a:cs typeface="Arial"/>
              </a:rPr>
              <a:t>the </a:t>
            </a:r>
            <a:r>
              <a:rPr sz="900" b="1" dirty="0">
                <a:latin typeface="Arial"/>
                <a:cs typeface="Arial"/>
              </a:rPr>
              <a:t>My </a:t>
            </a:r>
            <a:r>
              <a:rPr lang="en-US" sz="900" b="1" spc="-5" dirty="0">
                <a:latin typeface="Arial"/>
                <a:cs typeface="Arial"/>
              </a:rPr>
              <a:t>Calendar</a:t>
            </a:r>
            <a:r>
              <a:rPr sz="900" b="1" spc="-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tab from the Related Items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pane.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6219" y="5225034"/>
            <a:ext cx="295529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Select the</a:t>
            </a:r>
            <a:r>
              <a:rPr lang="en-US"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date </a:t>
            </a:r>
            <a:r>
              <a:rPr lang="en-US" sz="900" spc="-5" dirty="0">
                <a:latin typeface="Arial"/>
                <a:cs typeface="Arial"/>
              </a:rPr>
              <a:t>that you want to request time off for. </a:t>
            </a:r>
            <a:r>
              <a:rPr sz="900" spc="-5" dirty="0">
                <a:latin typeface="Arial"/>
                <a:cs typeface="Arial"/>
              </a:rPr>
              <a:t> 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36219" y="5633720"/>
            <a:ext cx="188722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Select the </a:t>
            </a:r>
            <a:r>
              <a:rPr lang="en-US" sz="900" b="1" dirty="0">
                <a:latin typeface="Arial"/>
                <a:cs typeface="Arial"/>
              </a:rPr>
              <a:t>Request Time Off </a:t>
            </a:r>
            <a:r>
              <a:rPr lang="en-US" sz="900" dirty="0">
                <a:latin typeface="Arial"/>
                <a:cs typeface="Arial"/>
              </a:rPr>
              <a:t>icon.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36219" y="5941567"/>
            <a:ext cx="27679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From the </a:t>
            </a:r>
            <a:r>
              <a:rPr sz="900" b="1" spc="-5" dirty="0">
                <a:latin typeface="Arial"/>
                <a:cs typeface="Arial"/>
              </a:rPr>
              <a:t>Requests </a:t>
            </a:r>
            <a:r>
              <a:rPr sz="900" dirty="0">
                <a:latin typeface="Arial"/>
                <a:cs typeface="Arial"/>
              </a:rPr>
              <a:t>list, select the </a:t>
            </a:r>
            <a:r>
              <a:rPr sz="900" spc="-5" dirty="0">
                <a:latin typeface="Arial"/>
                <a:cs typeface="Arial"/>
              </a:rPr>
              <a:t>appropriate </a:t>
            </a:r>
            <a:r>
              <a:rPr sz="900" dirty="0">
                <a:latin typeface="Arial"/>
                <a:cs typeface="Arial"/>
              </a:rPr>
              <a:t>time</a:t>
            </a:r>
            <a:r>
              <a:rPr sz="900" spc="-9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off  request – </a:t>
            </a:r>
            <a:r>
              <a:rPr sz="900" spc="-5" dirty="0">
                <a:latin typeface="Arial"/>
                <a:cs typeface="Arial"/>
              </a:rPr>
              <a:t>Annual or</a:t>
            </a:r>
            <a:r>
              <a:rPr sz="900" spc="-4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Sick</a:t>
            </a:r>
          </a:p>
        </p:txBody>
      </p:sp>
      <p:sp>
        <p:nvSpPr>
          <p:cNvPr id="7" name="object 7"/>
          <p:cNvSpPr/>
          <p:nvPr/>
        </p:nvSpPr>
        <p:spPr>
          <a:xfrm>
            <a:off x="269366" y="6730872"/>
            <a:ext cx="7200900" cy="0"/>
          </a:xfrm>
          <a:custGeom>
            <a:avLst/>
            <a:gdLst/>
            <a:ahLst/>
            <a:cxnLst/>
            <a:rect l="l" t="t" r="r" b="b"/>
            <a:pathLst>
              <a:path w="7200900">
                <a:moveTo>
                  <a:pt x="0" y="0"/>
                </a:moveTo>
                <a:lnTo>
                  <a:pt x="72009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018279" y="4815078"/>
            <a:ext cx="3048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Confirm the selected </a:t>
            </a:r>
            <a:r>
              <a:rPr sz="900" b="1" spc="-5" dirty="0">
                <a:latin typeface="Arial"/>
                <a:cs typeface="Arial"/>
              </a:rPr>
              <a:t>Start Date </a:t>
            </a:r>
            <a:r>
              <a:rPr sz="900" spc="-5" dirty="0">
                <a:latin typeface="Arial"/>
                <a:cs typeface="Arial"/>
              </a:rPr>
              <a:t>and </a:t>
            </a:r>
            <a:r>
              <a:rPr sz="900" b="1" dirty="0">
                <a:latin typeface="Arial"/>
                <a:cs typeface="Arial"/>
              </a:rPr>
              <a:t>End Date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-5" dirty="0">
                <a:latin typeface="Arial"/>
                <a:cs typeface="Arial"/>
              </a:rPr>
              <a:t>Change </a:t>
            </a:r>
            <a:r>
              <a:rPr sz="900" dirty="0">
                <a:latin typeface="Arial"/>
                <a:cs typeface="Arial"/>
              </a:rPr>
              <a:t>the  </a:t>
            </a:r>
            <a:r>
              <a:rPr sz="900" spc="-5" dirty="0">
                <a:latin typeface="Arial"/>
                <a:cs typeface="Arial"/>
              </a:rPr>
              <a:t>date </a:t>
            </a:r>
            <a:r>
              <a:rPr sz="900" dirty="0">
                <a:latin typeface="Arial"/>
                <a:cs typeface="Arial"/>
              </a:rPr>
              <a:t>if</a:t>
            </a:r>
            <a:r>
              <a:rPr sz="900" spc="-20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required.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3989323" y="5550789"/>
            <a:ext cx="30035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Enter </a:t>
            </a:r>
            <a:r>
              <a:rPr sz="900" spc="-5" dirty="0">
                <a:latin typeface="Arial"/>
                <a:cs typeface="Arial"/>
              </a:rPr>
              <a:t>a </a:t>
            </a:r>
            <a:r>
              <a:rPr sz="900" b="1" spc="-5" dirty="0">
                <a:latin typeface="Arial"/>
                <a:cs typeface="Arial"/>
              </a:rPr>
              <a:t>Start Time </a:t>
            </a:r>
            <a:r>
              <a:rPr sz="900" dirty="0">
                <a:latin typeface="Arial"/>
                <a:cs typeface="Arial"/>
              </a:rPr>
              <a:t>for the time off request </a:t>
            </a:r>
            <a:r>
              <a:rPr sz="900" spc="-5" dirty="0">
                <a:latin typeface="Arial"/>
                <a:cs typeface="Arial"/>
              </a:rPr>
              <a:t>(add am or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pm).</a:t>
            </a:r>
            <a:endParaRPr sz="9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37838" y="5250307"/>
            <a:ext cx="3067685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Make sure that the “Time Unit” is set to hours.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003928" y="5872353"/>
            <a:ext cx="297243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In the </a:t>
            </a:r>
            <a:r>
              <a:rPr lang="en-US" sz="900" b="1" dirty="0">
                <a:latin typeface="Arial"/>
                <a:cs typeface="Arial"/>
              </a:rPr>
              <a:t>Daily Amount </a:t>
            </a:r>
            <a:r>
              <a:rPr lang="en-US" sz="900" dirty="0">
                <a:latin typeface="Arial"/>
                <a:cs typeface="Arial"/>
              </a:rPr>
              <a:t>field, input the daily amount of hours that leave will be for. 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025010" y="6290309"/>
            <a:ext cx="313690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In the</a:t>
            </a:r>
            <a:r>
              <a:rPr lang="en-US" sz="900" b="1" dirty="0">
                <a:latin typeface="Arial"/>
                <a:cs typeface="Arial"/>
              </a:rPr>
              <a:t> Notes </a:t>
            </a:r>
            <a:r>
              <a:rPr lang="en-US" sz="900" dirty="0">
                <a:latin typeface="Arial"/>
                <a:cs typeface="Arial"/>
              </a:rPr>
              <a:t>box, add notes for the request and then click submit.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76325" y="7470401"/>
            <a:ext cx="277812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Right-click the leave request and then select “Cancel Request</a:t>
            </a:r>
            <a:r>
              <a:rPr sz="900" dirty="0">
                <a:latin typeface="Arial"/>
                <a:cs typeface="Arial"/>
              </a:rPr>
              <a:t>.</a:t>
            </a:r>
            <a:r>
              <a:rPr lang="en-US" sz="900" dirty="0">
                <a:latin typeface="Arial"/>
                <a:cs typeface="Arial"/>
              </a:rPr>
              <a:t>"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71131" y="7810572"/>
            <a:ext cx="289814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A pop up should appear and should have the leave information you submitted</a:t>
            </a:r>
            <a:r>
              <a:rPr sz="900" dirty="0">
                <a:latin typeface="Arial"/>
                <a:cs typeface="Arial"/>
              </a:rPr>
              <a:t>.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3989323" y="6841518"/>
            <a:ext cx="2898140" cy="1513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Add a note to detail leave cancellation</a:t>
            </a:r>
            <a:r>
              <a:rPr sz="900" spc="-5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999696" y="7121141"/>
            <a:ext cx="3099285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900" spc="-10" dirty="0">
                <a:latin typeface="Arial"/>
                <a:cs typeface="Arial"/>
              </a:rPr>
              <a:t>Click </a:t>
            </a:r>
            <a:r>
              <a:rPr lang="en-US" sz="900" b="1" spc="-10" dirty="0">
                <a:latin typeface="Arial"/>
                <a:cs typeface="Arial"/>
              </a:rPr>
              <a:t>Cancel Request </a:t>
            </a:r>
            <a:r>
              <a:rPr lang="en-US" sz="900" spc="-10" dirty="0">
                <a:latin typeface="Arial"/>
                <a:cs typeface="Arial"/>
              </a:rPr>
              <a:t>and then verify in the leave details that the cancel leave request has been submitted</a:t>
            </a:r>
            <a:r>
              <a:rPr sz="900" spc="-10" dirty="0">
                <a:latin typeface="Arial"/>
                <a:cs typeface="Arial"/>
              </a:rPr>
              <a:t>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1017" y="6766306"/>
            <a:ext cx="220853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Retracting a </a:t>
            </a: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Time </a:t>
            </a: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Off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 Request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3728084" y="5525896"/>
            <a:ext cx="224154" cy="552450"/>
            <a:chOff x="3728084" y="5525896"/>
            <a:chExt cx="224154" cy="552450"/>
          </a:xfrm>
        </p:grpSpPr>
        <p:sp>
          <p:nvSpPr>
            <p:cNvPr id="19" name="object 19"/>
            <p:cNvSpPr/>
            <p:nvPr/>
          </p:nvSpPr>
          <p:spPr>
            <a:xfrm>
              <a:off x="3728084" y="5824092"/>
              <a:ext cx="223837" cy="254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728084" y="5525896"/>
              <a:ext cx="223837" cy="254000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3728084" y="5222113"/>
            <a:ext cx="223837" cy="254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352488" y="5212588"/>
            <a:ext cx="223837" cy="254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352488" y="5621146"/>
            <a:ext cx="223837" cy="254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352488" y="5928867"/>
            <a:ext cx="223837" cy="25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757929" y="6233667"/>
            <a:ext cx="223837" cy="254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9359" y="7132701"/>
            <a:ext cx="223837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83958" y="7781093"/>
            <a:ext cx="223837" cy="2540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754245" y="6790180"/>
            <a:ext cx="223837" cy="254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0" name="Picture 59" descr="A screenshot of a cell phone&#10;&#10;Description automatically generated">
            <a:extLst>
              <a:ext uri="{FF2B5EF4-FFF2-40B4-BE49-F238E27FC236}">
                <a16:creationId xmlns:a16="http://schemas.microsoft.com/office/drawing/2014/main" id="{1AE4A971-EF8C-0B4C-8343-2D67B72099AF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575" y="8116061"/>
            <a:ext cx="2688108" cy="1364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7" name="object 26">
            <a:extLst>
              <a:ext uri="{FF2B5EF4-FFF2-40B4-BE49-F238E27FC236}">
                <a16:creationId xmlns:a16="http://schemas.microsoft.com/office/drawing/2014/main" id="{7786ADA8-1EEF-4542-8D3F-372B75E55780}"/>
              </a:ext>
            </a:extLst>
          </p:cNvPr>
          <p:cNvSpPr/>
          <p:nvPr/>
        </p:nvSpPr>
        <p:spPr>
          <a:xfrm>
            <a:off x="337197" y="4876291"/>
            <a:ext cx="223837" cy="2540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/>
          <p:nvPr/>
        </p:nvSpPr>
        <p:spPr>
          <a:xfrm>
            <a:off x="585317" y="7131557"/>
            <a:ext cx="3094990" cy="28982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Access the </a:t>
            </a:r>
            <a:r>
              <a:rPr lang="en-US" sz="900" b="1" dirty="0">
                <a:latin typeface="Arial"/>
                <a:cs typeface="Arial"/>
              </a:rPr>
              <a:t>My Calendar </a:t>
            </a:r>
            <a:r>
              <a:rPr lang="en-US" sz="900" spc="-5" dirty="0">
                <a:latin typeface="Arial"/>
                <a:cs typeface="Arial"/>
              </a:rPr>
              <a:t>and find the date of the leave request you would like to retract. 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964304" y="543814"/>
            <a:ext cx="348932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Common </a:t>
            </a:r>
            <a:r>
              <a:rPr sz="1800" b="1" spc="-30" dirty="0">
                <a:solidFill>
                  <a:srgbClr val="003366"/>
                </a:solidFill>
                <a:latin typeface="Arial"/>
                <a:cs typeface="Arial"/>
              </a:rPr>
              <a:t>Tasks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Non-Exempt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Empl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800" b="1" spc="-25" dirty="0">
                <a:solidFill>
                  <a:srgbClr val="003366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6" name="object 46"/>
          <p:cNvGrpSpPr/>
          <p:nvPr/>
        </p:nvGrpSpPr>
        <p:grpSpPr>
          <a:xfrm>
            <a:off x="1624583" y="5896355"/>
            <a:ext cx="1282065" cy="1082040"/>
            <a:chOff x="1624583" y="5896355"/>
            <a:chExt cx="1282065" cy="1082040"/>
          </a:xfrm>
        </p:grpSpPr>
        <p:sp>
          <p:nvSpPr>
            <p:cNvPr id="47" name="object 47"/>
            <p:cNvSpPr/>
            <p:nvPr/>
          </p:nvSpPr>
          <p:spPr>
            <a:xfrm>
              <a:off x="1624583" y="5896355"/>
              <a:ext cx="1281684" cy="108204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820613" y="6091859"/>
              <a:ext cx="692830" cy="49359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8" name="object 39">
            <a:extLst>
              <a:ext uri="{FF2B5EF4-FFF2-40B4-BE49-F238E27FC236}">
                <a16:creationId xmlns:a16="http://schemas.microsoft.com/office/drawing/2014/main" id="{5D99E1B2-0699-7D42-8674-4D7055063113}"/>
              </a:ext>
            </a:extLst>
          </p:cNvPr>
          <p:cNvSpPr/>
          <p:nvPr/>
        </p:nvSpPr>
        <p:spPr>
          <a:xfrm>
            <a:off x="3728083" y="4827968"/>
            <a:ext cx="223837" cy="254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6" name="Picture 55" descr="A screenshot of a computer&#10;&#10;Description automatically generated">
            <a:extLst>
              <a:ext uri="{FF2B5EF4-FFF2-40B4-BE49-F238E27FC236}">
                <a16:creationId xmlns:a16="http://schemas.microsoft.com/office/drawing/2014/main" id="{57E57550-6792-FE40-8526-53EE38B8EBC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025" y="1555532"/>
            <a:ext cx="5559855" cy="300513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2" name="Picture 61" descr="A screenshot of a cell phone&#10;&#10;Description automatically generated">
            <a:extLst>
              <a:ext uri="{FF2B5EF4-FFF2-40B4-BE49-F238E27FC236}">
                <a16:creationId xmlns:a16="http://schemas.microsoft.com/office/drawing/2014/main" id="{6D1EB06C-8409-3A4E-B9F2-8C716DBB6C8B}"/>
              </a:ext>
            </a:extLst>
          </p:cNvPr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7111" y="7421380"/>
            <a:ext cx="2442564" cy="23965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3" name="object 22">
            <a:extLst>
              <a:ext uri="{FF2B5EF4-FFF2-40B4-BE49-F238E27FC236}">
                <a16:creationId xmlns:a16="http://schemas.microsoft.com/office/drawing/2014/main" id="{352DAFD9-A9CA-FC49-A37B-8D75B1348D3F}"/>
              </a:ext>
            </a:extLst>
          </p:cNvPr>
          <p:cNvSpPr/>
          <p:nvPr/>
        </p:nvSpPr>
        <p:spPr>
          <a:xfrm>
            <a:off x="309358" y="7459599"/>
            <a:ext cx="223837" cy="254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39">
            <a:extLst>
              <a:ext uri="{FF2B5EF4-FFF2-40B4-BE49-F238E27FC236}">
                <a16:creationId xmlns:a16="http://schemas.microsoft.com/office/drawing/2014/main" id="{B22249B9-C6F2-9F41-94AA-7634B8C7EC06}"/>
              </a:ext>
            </a:extLst>
          </p:cNvPr>
          <p:cNvSpPr/>
          <p:nvPr/>
        </p:nvSpPr>
        <p:spPr>
          <a:xfrm>
            <a:off x="3728083" y="7075422"/>
            <a:ext cx="223837" cy="2540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66" name="Picture 65" descr="A close up of a sign&#10;&#10;Description automatically generated">
            <a:extLst>
              <a:ext uri="{FF2B5EF4-FFF2-40B4-BE49-F238E27FC236}">
                <a16:creationId xmlns:a16="http://schemas.microsoft.com/office/drawing/2014/main" id="{D255CF14-CAA6-D64E-B8B7-BF73ECD648BA}"/>
              </a:ext>
            </a:extLst>
          </p:cNvPr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5" y="341805"/>
            <a:ext cx="3345296" cy="70042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98467" y="584707"/>
            <a:ext cx="348869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715" algn="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Common </a:t>
            </a:r>
            <a:r>
              <a:rPr sz="1800" b="1" spc="-30" dirty="0">
                <a:solidFill>
                  <a:srgbClr val="003366"/>
                </a:solidFill>
                <a:latin typeface="Arial"/>
                <a:cs typeface="Arial"/>
              </a:rPr>
              <a:t>Tasks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for</a:t>
            </a:r>
            <a:r>
              <a:rPr sz="1800" b="1" spc="1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Non-Exempt</a:t>
            </a:r>
            <a:endParaRPr sz="1800">
              <a:latin typeface="Arial"/>
              <a:cs typeface="Arial"/>
            </a:endParaRPr>
          </a:p>
          <a:p>
            <a:pPr marR="5080" algn="r">
              <a:lnSpc>
                <a:spcPct val="100000"/>
              </a:lnSpc>
            </a:pP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Empl</a:t>
            </a:r>
            <a:r>
              <a:rPr sz="1800" b="1" dirty="0">
                <a:solidFill>
                  <a:srgbClr val="003366"/>
                </a:solidFill>
                <a:latin typeface="Arial"/>
                <a:cs typeface="Arial"/>
              </a:rPr>
              <a:t>o</a:t>
            </a:r>
            <a:r>
              <a:rPr sz="1800" b="1" spc="-25" dirty="0">
                <a:solidFill>
                  <a:srgbClr val="003366"/>
                </a:solidFill>
                <a:latin typeface="Arial"/>
                <a:cs typeface="Arial"/>
              </a:rPr>
              <a:t>y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15" dirty="0">
                <a:solidFill>
                  <a:srgbClr val="003366"/>
                </a:solidFill>
                <a:latin typeface="Arial"/>
                <a:cs typeface="Arial"/>
              </a:rPr>
              <a:t>e</a:t>
            </a:r>
            <a:r>
              <a:rPr sz="1800" b="1" spc="-5" dirty="0">
                <a:solidFill>
                  <a:srgbClr val="003366"/>
                </a:solidFill>
                <a:latin typeface="Arial"/>
                <a:cs typeface="Arial"/>
              </a:rPr>
              <a:t>s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61670" y="3673602"/>
            <a:ext cx="222250" cy="25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658774" y="3704082"/>
            <a:ext cx="2903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Access the </a:t>
            </a:r>
            <a:r>
              <a:rPr sz="900" b="1" dirty="0">
                <a:latin typeface="Arial"/>
                <a:cs typeface="Arial"/>
              </a:rPr>
              <a:t>My </a:t>
            </a:r>
            <a:r>
              <a:rPr sz="900" b="1" spc="-5" dirty="0">
                <a:latin typeface="Arial"/>
                <a:cs typeface="Arial"/>
              </a:rPr>
              <a:t>Timecard </a:t>
            </a:r>
            <a:r>
              <a:rPr sz="900" spc="-5" dirty="0">
                <a:latin typeface="Arial"/>
                <a:cs typeface="Arial"/>
              </a:rPr>
              <a:t>widget </a:t>
            </a:r>
            <a:r>
              <a:rPr sz="900" dirty="0">
                <a:latin typeface="Arial"/>
                <a:cs typeface="Arial"/>
              </a:rPr>
              <a:t>from the </a:t>
            </a:r>
            <a:r>
              <a:rPr sz="900" b="1" spc="-5" dirty="0">
                <a:latin typeface="Arial"/>
                <a:cs typeface="Arial"/>
              </a:rPr>
              <a:t>Related</a:t>
            </a:r>
            <a:r>
              <a:rPr sz="900" b="1" spc="-5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Items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pane.</a:t>
            </a:r>
            <a:endParaRPr sz="9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32333" y="1089786"/>
            <a:ext cx="16967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Viewing </a:t>
            </a:r>
            <a:r>
              <a:rPr sz="1200" b="1" spc="-25" dirty="0">
                <a:solidFill>
                  <a:srgbClr val="003366"/>
                </a:solidFill>
                <a:latin typeface="Arial"/>
                <a:cs typeface="Arial"/>
              </a:rPr>
              <a:t>Your</a:t>
            </a:r>
            <a:r>
              <a:rPr sz="1200" b="1" spc="-9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Timecard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279908" y="5234304"/>
            <a:ext cx="7200900" cy="2442845"/>
          </a:xfrm>
          <a:custGeom>
            <a:avLst/>
            <a:gdLst/>
            <a:ahLst/>
            <a:cxnLst/>
            <a:rect l="l" t="t" r="r" b="b"/>
            <a:pathLst>
              <a:path w="7200900" h="2442845">
                <a:moveTo>
                  <a:pt x="0" y="0"/>
                </a:moveTo>
                <a:lnTo>
                  <a:pt x="7200900" y="0"/>
                </a:lnTo>
              </a:path>
              <a:path w="7200900" h="2442845">
                <a:moveTo>
                  <a:pt x="0" y="2442718"/>
                </a:moveTo>
                <a:lnTo>
                  <a:pt x="7200900" y="2442718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03555" y="5702172"/>
            <a:ext cx="222249" cy="254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56336" y="5747130"/>
            <a:ext cx="29038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Access the </a:t>
            </a:r>
            <a:r>
              <a:rPr sz="900" b="1" dirty="0">
                <a:latin typeface="Arial"/>
                <a:cs typeface="Arial"/>
              </a:rPr>
              <a:t>My </a:t>
            </a:r>
            <a:r>
              <a:rPr sz="900" b="1" spc="-5" dirty="0">
                <a:latin typeface="Arial"/>
                <a:cs typeface="Arial"/>
              </a:rPr>
              <a:t>Timecard </a:t>
            </a:r>
            <a:r>
              <a:rPr sz="900" spc="-5" dirty="0">
                <a:latin typeface="Arial"/>
                <a:cs typeface="Arial"/>
              </a:rPr>
              <a:t>widget </a:t>
            </a:r>
            <a:r>
              <a:rPr sz="900" dirty="0">
                <a:latin typeface="Arial"/>
                <a:cs typeface="Arial"/>
              </a:rPr>
              <a:t>from the </a:t>
            </a:r>
            <a:r>
              <a:rPr sz="900" b="1" spc="-5" dirty="0">
                <a:latin typeface="Arial"/>
                <a:cs typeface="Arial"/>
              </a:rPr>
              <a:t>Related</a:t>
            </a:r>
            <a:r>
              <a:rPr sz="900" b="1" spc="-50" dirty="0">
                <a:latin typeface="Arial"/>
                <a:cs typeface="Arial"/>
              </a:rPr>
              <a:t> </a:t>
            </a:r>
            <a:r>
              <a:rPr sz="900" b="1" spc="-5" dirty="0">
                <a:latin typeface="Arial"/>
                <a:cs typeface="Arial"/>
              </a:rPr>
              <a:t>Items</a:t>
            </a:r>
            <a:endParaRPr sz="9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900" spc="-5" dirty="0">
                <a:latin typeface="Arial"/>
                <a:cs typeface="Arial"/>
              </a:rPr>
              <a:t>Pane.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82295" y="5310962"/>
            <a:ext cx="1561465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Approving </a:t>
            </a:r>
            <a:r>
              <a:rPr sz="1200" b="1" spc="-25" dirty="0">
                <a:solidFill>
                  <a:srgbClr val="003366"/>
                </a:solidFill>
                <a:latin typeface="Arial"/>
                <a:cs typeface="Arial"/>
              </a:rPr>
              <a:t>Your</a:t>
            </a:r>
            <a:r>
              <a:rPr sz="1200" b="1" spc="20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Time</a:t>
            </a:r>
            <a:endParaRPr sz="1200">
              <a:latin typeface="Arial"/>
              <a:cs typeface="Arial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3555" y="6127750"/>
            <a:ext cx="222249" cy="2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56336" y="6071510"/>
            <a:ext cx="2903854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sz="900" dirty="0">
                <a:latin typeface="Arial"/>
                <a:cs typeface="Arial"/>
              </a:rPr>
              <a:t>Select the “Approve Timecard” icon. A notification message will appear showing approval or removal of approval. Additionally, the audit tab at the bottom will contain information about the sign-offs as well.  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5463843" y="6595490"/>
            <a:ext cx="1925320" cy="715645"/>
          </a:xfrm>
          <a:custGeom>
            <a:avLst/>
            <a:gdLst/>
            <a:ahLst/>
            <a:cxnLst/>
            <a:rect l="l" t="t" r="r" b="b"/>
            <a:pathLst>
              <a:path w="1925320" h="715645">
                <a:moveTo>
                  <a:pt x="1925192" y="0"/>
                </a:moveTo>
                <a:lnTo>
                  <a:pt x="119125" y="0"/>
                </a:lnTo>
                <a:lnTo>
                  <a:pt x="72759" y="9382"/>
                </a:lnTo>
                <a:lnTo>
                  <a:pt x="34893" y="34956"/>
                </a:lnTo>
                <a:lnTo>
                  <a:pt x="9362" y="72866"/>
                </a:lnTo>
                <a:lnTo>
                  <a:pt x="0" y="119253"/>
                </a:lnTo>
                <a:lnTo>
                  <a:pt x="0" y="715137"/>
                </a:lnTo>
                <a:lnTo>
                  <a:pt x="1806066" y="715137"/>
                </a:lnTo>
                <a:lnTo>
                  <a:pt x="1852433" y="705774"/>
                </a:lnTo>
                <a:lnTo>
                  <a:pt x="1890299" y="680243"/>
                </a:lnTo>
                <a:lnTo>
                  <a:pt x="1915830" y="642377"/>
                </a:lnTo>
                <a:lnTo>
                  <a:pt x="1925192" y="596011"/>
                </a:lnTo>
                <a:lnTo>
                  <a:pt x="1925192" y="0"/>
                </a:lnTo>
                <a:close/>
              </a:path>
            </a:pathLst>
          </a:custGeom>
          <a:solidFill>
            <a:srgbClr val="3366FF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513801" y="6612380"/>
            <a:ext cx="1628139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Note: </a:t>
            </a:r>
            <a:r>
              <a:rPr sz="900" spc="-10" dirty="0">
                <a:latin typeface="Arial"/>
                <a:cs typeface="Arial"/>
              </a:rPr>
              <a:t>You </a:t>
            </a:r>
            <a:r>
              <a:rPr sz="900" dirty="0">
                <a:latin typeface="Arial"/>
                <a:cs typeface="Arial"/>
              </a:rPr>
              <a:t>can </a:t>
            </a:r>
            <a:r>
              <a:rPr sz="900" spc="-5" dirty="0">
                <a:latin typeface="Arial"/>
                <a:cs typeface="Arial"/>
              </a:rPr>
              <a:t>remove your  approval by following </a:t>
            </a:r>
            <a:r>
              <a:rPr sz="900" dirty="0">
                <a:latin typeface="Arial"/>
                <a:cs typeface="Arial"/>
              </a:rPr>
              <a:t>the same  steps </a:t>
            </a:r>
            <a:r>
              <a:rPr sz="900" spc="-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selecting </a:t>
            </a:r>
            <a:r>
              <a:rPr sz="900" b="1" spc="-5" dirty="0">
                <a:latin typeface="Arial"/>
                <a:cs typeface="Arial"/>
              </a:rPr>
              <a:t>Remove  Approval </a:t>
            </a:r>
            <a:r>
              <a:rPr sz="900" dirty="0">
                <a:latin typeface="Arial"/>
                <a:cs typeface="Arial"/>
              </a:rPr>
              <a:t>from the </a:t>
            </a:r>
            <a:r>
              <a:rPr lang="en-US" sz="900" b="1" dirty="0">
                <a:latin typeface="Arial"/>
                <a:cs typeface="Arial"/>
              </a:rPr>
              <a:t>Approve Timecard</a:t>
            </a:r>
            <a:r>
              <a:rPr sz="900" b="1" spc="-75" dirty="0">
                <a:latin typeface="Arial"/>
                <a:cs typeface="Arial"/>
              </a:rPr>
              <a:t> </a:t>
            </a:r>
            <a:r>
              <a:rPr sz="900" dirty="0">
                <a:latin typeface="Arial"/>
                <a:cs typeface="Arial"/>
              </a:rPr>
              <a:t>menu.</a:t>
            </a:r>
          </a:p>
        </p:txBody>
      </p:sp>
      <p:sp>
        <p:nvSpPr>
          <p:cNvPr id="15" name="object 15"/>
          <p:cNvSpPr/>
          <p:nvPr/>
        </p:nvSpPr>
        <p:spPr>
          <a:xfrm>
            <a:off x="3972305" y="3731259"/>
            <a:ext cx="222250" cy="254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34636" y="3761613"/>
            <a:ext cx="2334895" cy="437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dirty="0">
                <a:latin typeface="Arial"/>
                <a:cs typeface="Arial"/>
              </a:rPr>
              <a:t>At the top of the timecard, use the </a:t>
            </a:r>
            <a:r>
              <a:rPr sz="900" spc="-5" dirty="0">
                <a:latin typeface="Arial"/>
                <a:cs typeface="Arial"/>
              </a:rPr>
              <a:t>drop down  arrow </a:t>
            </a:r>
            <a:r>
              <a:rPr sz="900" dirty="0">
                <a:latin typeface="Arial"/>
                <a:cs typeface="Arial"/>
              </a:rPr>
              <a:t>to select the time </a:t>
            </a:r>
            <a:r>
              <a:rPr sz="900" spc="-5" dirty="0">
                <a:latin typeface="Arial"/>
                <a:cs typeface="Arial"/>
              </a:rPr>
              <a:t>period you wish </a:t>
            </a:r>
            <a:r>
              <a:rPr sz="900" dirty="0">
                <a:latin typeface="Arial"/>
                <a:cs typeface="Arial"/>
              </a:rPr>
              <a:t>to  </a:t>
            </a:r>
            <a:r>
              <a:rPr sz="900" spc="-10" dirty="0">
                <a:latin typeface="Arial"/>
                <a:cs typeface="Arial"/>
              </a:rPr>
              <a:t>view.</a:t>
            </a:r>
            <a:endParaRPr sz="9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65455" y="4158691"/>
            <a:ext cx="4240530" cy="561975"/>
          </a:xfrm>
          <a:custGeom>
            <a:avLst/>
            <a:gdLst/>
            <a:ahLst/>
            <a:cxnLst/>
            <a:rect l="l" t="t" r="r" b="b"/>
            <a:pathLst>
              <a:path w="4240530" h="561975">
                <a:moveTo>
                  <a:pt x="4240022" y="0"/>
                </a:moveTo>
                <a:lnTo>
                  <a:pt x="93649" y="0"/>
                </a:lnTo>
                <a:lnTo>
                  <a:pt x="57200" y="7356"/>
                </a:lnTo>
                <a:lnTo>
                  <a:pt x="27432" y="27416"/>
                </a:lnTo>
                <a:lnTo>
                  <a:pt x="7360" y="57167"/>
                </a:lnTo>
                <a:lnTo>
                  <a:pt x="0" y="93599"/>
                </a:lnTo>
                <a:lnTo>
                  <a:pt x="0" y="561848"/>
                </a:lnTo>
                <a:lnTo>
                  <a:pt x="4146423" y="561848"/>
                </a:lnTo>
                <a:lnTo>
                  <a:pt x="4182854" y="554491"/>
                </a:lnTo>
                <a:lnTo>
                  <a:pt x="4212605" y="534431"/>
                </a:lnTo>
                <a:lnTo>
                  <a:pt x="4232665" y="504680"/>
                </a:lnTo>
                <a:lnTo>
                  <a:pt x="4240022" y="468249"/>
                </a:lnTo>
                <a:lnTo>
                  <a:pt x="4240022" y="0"/>
                </a:lnTo>
                <a:close/>
              </a:path>
            </a:pathLst>
          </a:custGeom>
          <a:solidFill>
            <a:srgbClr val="3366FF">
              <a:alpha val="27842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496315" y="4196030"/>
            <a:ext cx="390842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900" b="1" spc="-5" dirty="0">
                <a:latin typeface="Arial"/>
                <a:cs typeface="Arial"/>
              </a:rPr>
              <a:t>Note: </a:t>
            </a:r>
            <a:r>
              <a:rPr sz="900" spc="-5" dirty="0">
                <a:latin typeface="Arial"/>
                <a:cs typeface="Arial"/>
              </a:rPr>
              <a:t>Your </a:t>
            </a:r>
            <a:r>
              <a:rPr sz="900" dirty="0">
                <a:latin typeface="Arial"/>
                <a:cs typeface="Arial"/>
              </a:rPr>
              <a:t>timecard </a:t>
            </a:r>
            <a:r>
              <a:rPr sz="900" spc="-5" dirty="0">
                <a:latin typeface="Arial"/>
                <a:cs typeface="Arial"/>
              </a:rPr>
              <a:t>displays your </a:t>
            </a:r>
            <a:r>
              <a:rPr sz="900" dirty="0">
                <a:latin typeface="Arial"/>
                <a:cs typeface="Arial"/>
              </a:rPr>
              <a:t>timestamps, non-worked time </a:t>
            </a:r>
            <a:r>
              <a:rPr sz="900" spc="-5" dirty="0">
                <a:latin typeface="Arial"/>
                <a:cs typeface="Arial"/>
              </a:rPr>
              <a:t>and </a:t>
            </a:r>
            <a:r>
              <a:rPr sz="900" dirty="0">
                <a:latin typeface="Arial"/>
                <a:cs typeface="Arial"/>
              </a:rPr>
              <a:t>total  hours. </a:t>
            </a:r>
            <a:r>
              <a:rPr sz="900" spc="-5" dirty="0">
                <a:latin typeface="Arial"/>
                <a:cs typeface="Arial"/>
              </a:rPr>
              <a:t>Times with a </a:t>
            </a:r>
            <a:r>
              <a:rPr sz="900" dirty="0">
                <a:latin typeface="Arial"/>
                <a:cs typeface="Arial"/>
              </a:rPr>
              <a:t>red, </a:t>
            </a:r>
            <a:r>
              <a:rPr sz="900" spc="-5" dirty="0">
                <a:latin typeface="Arial"/>
                <a:cs typeface="Arial"/>
              </a:rPr>
              <a:t>yellow, or green </a:t>
            </a:r>
            <a:r>
              <a:rPr sz="900" dirty="0">
                <a:latin typeface="Arial"/>
                <a:cs typeface="Arial"/>
              </a:rPr>
              <a:t>bar, </a:t>
            </a:r>
            <a:r>
              <a:rPr sz="900" spc="-5" dirty="0">
                <a:latin typeface="Arial"/>
                <a:cs typeface="Arial"/>
              </a:rPr>
              <a:t>have an exception </a:t>
            </a:r>
            <a:r>
              <a:rPr sz="900" dirty="0">
                <a:latin typeface="Arial"/>
                <a:cs typeface="Arial"/>
              </a:rPr>
              <a:t>such </a:t>
            </a:r>
            <a:r>
              <a:rPr sz="900" spc="-5" dirty="0">
                <a:latin typeface="Arial"/>
                <a:cs typeface="Arial"/>
              </a:rPr>
              <a:t>as late  </a:t>
            </a:r>
            <a:r>
              <a:rPr sz="900" dirty="0">
                <a:latin typeface="Arial"/>
                <a:cs typeface="Arial"/>
              </a:rPr>
              <a:t>in. </a:t>
            </a:r>
            <a:r>
              <a:rPr sz="900" spc="-5" dirty="0">
                <a:latin typeface="Arial"/>
                <a:cs typeface="Arial"/>
              </a:rPr>
              <a:t>Hover over the bar </a:t>
            </a:r>
            <a:r>
              <a:rPr sz="900" dirty="0">
                <a:latin typeface="Arial"/>
                <a:cs typeface="Arial"/>
              </a:rPr>
              <a:t>to </a:t>
            </a:r>
            <a:r>
              <a:rPr sz="900" spc="-5" dirty="0">
                <a:latin typeface="Arial"/>
                <a:cs typeface="Arial"/>
              </a:rPr>
              <a:t>view </a:t>
            </a:r>
            <a:r>
              <a:rPr sz="900" dirty="0">
                <a:latin typeface="Arial"/>
                <a:cs typeface="Arial"/>
              </a:rPr>
              <a:t>additional </a:t>
            </a:r>
            <a:r>
              <a:rPr sz="900" spc="-5" dirty="0">
                <a:latin typeface="Arial"/>
                <a:cs typeface="Arial"/>
              </a:rPr>
              <a:t>details about </a:t>
            </a:r>
            <a:r>
              <a:rPr sz="900" dirty="0">
                <a:latin typeface="Arial"/>
                <a:cs typeface="Arial"/>
              </a:rPr>
              <a:t>the</a:t>
            </a:r>
            <a:r>
              <a:rPr sz="900" spc="-8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exception.</a:t>
            </a:r>
            <a:endParaRPr sz="900" dirty="0">
              <a:latin typeface="Arial"/>
              <a:cs typeface="Arial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08584" y="9337764"/>
            <a:ext cx="7200900" cy="0"/>
          </a:xfrm>
          <a:custGeom>
            <a:avLst/>
            <a:gdLst/>
            <a:ahLst/>
            <a:cxnLst/>
            <a:rect l="l" t="t" r="r" b="b"/>
            <a:pathLst>
              <a:path w="7200900">
                <a:moveTo>
                  <a:pt x="0" y="0"/>
                </a:moveTo>
                <a:lnTo>
                  <a:pt x="7200849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551789" y="7966329"/>
            <a:ext cx="6025515" cy="6781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003366"/>
                </a:solidFill>
                <a:latin typeface="Arial"/>
                <a:cs typeface="Arial"/>
              </a:rPr>
              <a:t>Issues </a:t>
            </a:r>
            <a:r>
              <a:rPr sz="1200" b="1" spc="5" dirty="0">
                <a:solidFill>
                  <a:srgbClr val="003366"/>
                </a:solidFill>
                <a:latin typeface="Arial"/>
                <a:cs typeface="Arial"/>
              </a:rPr>
              <a:t>with </a:t>
            </a:r>
            <a:r>
              <a:rPr sz="1200" b="1" spc="-10" dirty="0">
                <a:solidFill>
                  <a:srgbClr val="003366"/>
                </a:solidFill>
                <a:latin typeface="Arial"/>
                <a:cs typeface="Arial"/>
              </a:rPr>
              <a:t>Time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Card and</a:t>
            </a:r>
            <a:r>
              <a:rPr sz="1200" b="1" spc="-35" dirty="0">
                <a:solidFill>
                  <a:srgbClr val="003366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003366"/>
                </a:solidFill>
                <a:latin typeface="Arial"/>
                <a:cs typeface="Arial"/>
              </a:rPr>
              <a:t>Punches</a:t>
            </a:r>
            <a:endParaRPr sz="12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 dirty="0">
              <a:latin typeface="Arial"/>
              <a:cs typeface="Arial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900" dirty="0">
                <a:latin typeface="Arial"/>
                <a:cs typeface="Arial"/>
              </a:rPr>
              <a:t>For </a:t>
            </a:r>
            <a:r>
              <a:rPr sz="900" spc="-5" dirty="0">
                <a:latin typeface="Arial"/>
                <a:cs typeface="Arial"/>
              </a:rPr>
              <a:t>any </a:t>
            </a:r>
            <a:r>
              <a:rPr sz="900" dirty="0">
                <a:latin typeface="Arial"/>
                <a:cs typeface="Arial"/>
              </a:rPr>
              <a:t>issues </a:t>
            </a:r>
            <a:r>
              <a:rPr sz="900" spc="-5" dirty="0">
                <a:latin typeface="Arial"/>
                <a:cs typeface="Arial"/>
              </a:rPr>
              <a:t>regarding </a:t>
            </a:r>
            <a:r>
              <a:rPr sz="900" dirty="0">
                <a:latin typeface="Arial"/>
                <a:cs typeface="Arial"/>
              </a:rPr>
              <a:t>the time card </a:t>
            </a:r>
            <a:r>
              <a:rPr sz="900" spc="-5" dirty="0">
                <a:latin typeface="Arial"/>
                <a:cs typeface="Arial"/>
              </a:rPr>
              <a:t>and/or </a:t>
            </a:r>
            <a:r>
              <a:rPr sz="900" dirty="0">
                <a:latin typeface="Arial"/>
                <a:cs typeface="Arial"/>
              </a:rPr>
              <a:t>punches, please contact </a:t>
            </a:r>
            <a:r>
              <a:rPr sz="900" spc="-5" dirty="0">
                <a:latin typeface="Arial"/>
                <a:cs typeface="Arial"/>
              </a:rPr>
              <a:t>your LoboTime Time Manager or Supervisor </a:t>
            </a:r>
            <a:r>
              <a:rPr sz="900" dirty="0">
                <a:latin typeface="Arial"/>
                <a:cs typeface="Arial"/>
              </a:rPr>
              <a:t>for  assistance </a:t>
            </a:r>
            <a:r>
              <a:rPr sz="900" spc="-5" dirty="0">
                <a:latin typeface="Arial"/>
                <a:cs typeface="Arial"/>
              </a:rPr>
              <a:t>and</a:t>
            </a:r>
            <a:r>
              <a:rPr sz="900" spc="-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troubleshooting.</a:t>
            </a:r>
            <a:endParaRPr sz="900" dirty="0">
              <a:latin typeface="Arial"/>
              <a:cs typeface="Arial"/>
            </a:endParaRPr>
          </a:p>
        </p:txBody>
      </p:sp>
      <p:pic>
        <p:nvPicPr>
          <p:cNvPr id="37" name="Picture 36" descr="A screenshot of a computer&#10;&#10;Description automatically generated">
            <a:extLst>
              <a:ext uri="{FF2B5EF4-FFF2-40B4-BE49-F238E27FC236}">
                <a16:creationId xmlns:a16="http://schemas.microsoft.com/office/drawing/2014/main" id="{32DEECBF-C986-8B4A-9D8D-B9141461DA9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4717" y="1308812"/>
            <a:ext cx="3965809" cy="22752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" name="Picture 39">
            <a:extLst>
              <a:ext uri="{FF2B5EF4-FFF2-40B4-BE49-F238E27FC236}">
                <a16:creationId xmlns:a16="http://schemas.microsoft.com/office/drawing/2014/main" id="{586D77F4-E47B-3D4C-A8B0-BB7D3195FE7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920" y="4810236"/>
            <a:ext cx="6390945" cy="2651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2" name="Picture 41" descr="A screenshot of a cell phone&#10;&#10;Description automatically generated">
            <a:extLst>
              <a:ext uri="{FF2B5EF4-FFF2-40B4-BE49-F238E27FC236}">
                <a16:creationId xmlns:a16="http://schemas.microsoft.com/office/drawing/2014/main" id="{761B500D-E80B-914C-B34B-347C1C4DCF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2867" y="5430879"/>
            <a:ext cx="1799275" cy="9764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4" name="Picture 43">
            <a:extLst>
              <a:ext uri="{FF2B5EF4-FFF2-40B4-BE49-F238E27FC236}">
                <a16:creationId xmlns:a16="http://schemas.microsoft.com/office/drawing/2014/main" id="{6B694A7F-FA9E-EB45-B0EF-0A9C84A9B95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795" y="6707250"/>
            <a:ext cx="3169030" cy="385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6" name="Picture 45" descr="A screenshot of a cell phone&#10;&#10;Description automatically generated">
            <a:extLst>
              <a:ext uri="{FF2B5EF4-FFF2-40B4-BE49-F238E27FC236}">
                <a16:creationId xmlns:a16="http://schemas.microsoft.com/office/drawing/2014/main" id="{DCB53CC2-E415-3C4D-8C2A-88B75A316249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486" y="7158448"/>
            <a:ext cx="3397092" cy="402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7" name="Picture 46" descr="A close up of a sign&#10;&#10;Description automatically generated">
            <a:extLst>
              <a:ext uri="{FF2B5EF4-FFF2-40B4-BE49-F238E27FC236}">
                <a16:creationId xmlns:a16="http://schemas.microsoft.com/office/drawing/2014/main" id="{DDDDF62A-8B9E-154E-908C-C0766162E8BB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535" y="341805"/>
            <a:ext cx="3345296" cy="70042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</TotalTime>
  <Words>734</Words>
  <Application>Microsoft Office PowerPoint</Application>
  <PresentationFormat>Custom</PresentationFormat>
  <Paragraphs>69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Office Theme</vt:lpstr>
      <vt:lpstr>LoboTime  Common Tasks for  Non-Exempt PC Users  Job Aid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LoboTime Common Tasks for PC Users Job Aid</dc:title>
  <dc:subject>LoboTime</dc:subject>
  <dc:creator>Kronos Incorporated</dc:creator>
  <cp:keywords>Kronos</cp:keywords>
  <cp:lastModifiedBy>Harold Chang</cp:lastModifiedBy>
  <cp:revision>6</cp:revision>
  <dcterms:created xsi:type="dcterms:W3CDTF">2020-09-14T21:30:05Z</dcterms:created>
  <dcterms:modified xsi:type="dcterms:W3CDTF">2020-09-21T15:59:58Z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2013-03-21T00:00:00Z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2020-09-14T00:00:00Z</vt:filetime>
  </property>
</Properties>
</file>