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93" r:id="rId2"/>
    <p:sldId id="358" r:id="rId3"/>
    <p:sldId id="362" r:id="rId4"/>
    <p:sldId id="377" r:id="rId5"/>
    <p:sldId id="360" r:id="rId6"/>
    <p:sldId id="380" r:id="rId7"/>
    <p:sldId id="421" r:id="rId8"/>
    <p:sldId id="379" r:id="rId9"/>
    <p:sldId id="424" r:id="rId10"/>
    <p:sldId id="422" r:id="rId11"/>
    <p:sldId id="370" r:id="rId12"/>
    <p:sldId id="435" r:id="rId13"/>
    <p:sldId id="378" r:id="rId14"/>
    <p:sldId id="433" r:id="rId15"/>
    <p:sldId id="366" r:id="rId16"/>
    <p:sldId id="426" r:id="rId17"/>
    <p:sldId id="427" r:id="rId18"/>
    <p:sldId id="428" r:id="rId19"/>
    <p:sldId id="432" r:id="rId20"/>
    <p:sldId id="434" r:id="rId21"/>
    <p:sldId id="437" r:id="rId22"/>
    <p:sldId id="438" r:id="rId23"/>
    <p:sldId id="376" r:id="rId24"/>
    <p:sldId id="436" r:id="rId25"/>
    <p:sldId id="373" r:id="rId26"/>
    <p:sldId id="392" r:id="rId27"/>
    <p:sldId id="395" r:id="rId28"/>
    <p:sldId id="390" r:id="rId29"/>
    <p:sldId id="391" r:id="rId30"/>
    <p:sldId id="393" r:id="rId31"/>
    <p:sldId id="396" r:id="rId32"/>
    <p:sldId id="388" r:id="rId33"/>
    <p:sldId id="369" r:id="rId34"/>
    <p:sldId id="368" r:id="rId35"/>
    <p:sldId id="423" r:id="rId36"/>
    <p:sldId id="367" r:id="rId37"/>
    <p:sldId id="382" r:id="rId38"/>
    <p:sldId id="381" r:id="rId39"/>
    <p:sldId id="383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169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832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249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1665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70815" algn="l" defTabSz="908328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24974" algn="l" defTabSz="908328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79141" algn="l" defTabSz="908328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33302" algn="l" defTabSz="908328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y Patton " initials="J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C0C0C0"/>
    <a:srgbClr val="00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81648" autoAdjust="0"/>
  </p:normalViewPr>
  <p:slideViewPr>
    <p:cSldViewPr>
      <p:cViewPr>
        <p:scale>
          <a:sx n="80" d="100"/>
          <a:sy n="80" d="100"/>
        </p:scale>
        <p:origin x="-103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0"/>
    </p:cViewPr>
  </p:sorterViewPr>
  <p:notesViewPr>
    <p:cSldViewPr>
      <p:cViewPr varScale="1">
        <p:scale>
          <a:sx n="80" d="100"/>
          <a:sy n="80" d="100"/>
        </p:scale>
        <p:origin x="-1865" y="-9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3F00703E-50A6-47AE-B7C3-32E362C9A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088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3C306A24-D1F1-452F-85E1-BC4C2EA60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845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16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832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249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166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70815" algn="l" defTabSz="908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4974" algn="l" defTabSz="908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9141" algn="l" defTabSz="908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3302" algn="l" defTabSz="908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84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59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59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12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80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36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25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10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10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3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86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44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70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34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6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6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74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72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63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6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9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03807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464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243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512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596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0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65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28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2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99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95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9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833" tIns="45420" rIns="90833" bIns="45420" anchor="ctr"/>
          <a:lstStyle/>
          <a:p>
            <a:pPr algn="ctr">
              <a:defRPr/>
            </a:pPr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90833" tIns="45420" rIns="90833" bIns="45420" anchor="ctr"/>
          <a:lstStyle/>
          <a:p>
            <a:pPr algn="ctr">
              <a:defRPr/>
            </a:pPr>
            <a:endParaRPr kumimoji="1"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4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0949"/>
            <a:ext cx="1905000" cy="3071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6083" y="6550949"/>
            <a:ext cx="3279775" cy="307171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" y="6356669"/>
            <a:ext cx="587375" cy="491837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C83C9E9-1F76-4D0E-9FF2-8DB6533DC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C376A-4242-4F00-A770-5248646EC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291" y="762000"/>
            <a:ext cx="2000251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8" y="762000"/>
            <a:ext cx="5848351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C5ED9-B37E-46ED-BADA-90ACD7791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043D-FA60-4C9F-A42F-E3214EA2C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169" indent="0">
              <a:buNone/>
              <a:defRPr sz="1800"/>
            </a:lvl2pPr>
            <a:lvl3pPr marL="908328" indent="0">
              <a:buNone/>
              <a:defRPr sz="1600"/>
            </a:lvl3pPr>
            <a:lvl4pPr marL="1362491" indent="0">
              <a:buNone/>
              <a:defRPr sz="1400"/>
            </a:lvl4pPr>
            <a:lvl5pPr marL="1816651" indent="0">
              <a:buNone/>
              <a:defRPr sz="1400"/>
            </a:lvl5pPr>
            <a:lvl6pPr marL="2270815" indent="0">
              <a:buNone/>
              <a:defRPr sz="1400"/>
            </a:lvl6pPr>
            <a:lvl7pPr marL="2724974" indent="0">
              <a:buNone/>
              <a:defRPr sz="1400"/>
            </a:lvl7pPr>
            <a:lvl8pPr marL="3179141" indent="0">
              <a:buNone/>
              <a:defRPr sz="1400"/>
            </a:lvl8pPr>
            <a:lvl9pPr marL="363330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65B4D-0ACC-463E-B4D4-1783FD252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4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42DA-629A-412B-B4DE-9F04092247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69" indent="0">
              <a:buNone/>
              <a:defRPr sz="2000" b="1"/>
            </a:lvl2pPr>
            <a:lvl3pPr marL="908328" indent="0">
              <a:buNone/>
              <a:defRPr sz="1800" b="1"/>
            </a:lvl3pPr>
            <a:lvl4pPr marL="1362491" indent="0">
              <a:buNone/>
              <a:defRPr sz="1600" b="1"/>
            </a:lvl4pPr>
            <a:lvl5pPr marL="1816651" indent="0">
              <a:buNone/>
              <a:defRPr sz="1600" b="1"/>
            </a:lvl5pPr>
            <a:lvl6pPr marL="2270815" indent="0">
              <a:buNone/>
              <a:defRPr sz="1600" b="1"/>
            </a:lvl6pPr>
            <a:lvl7pPr marL="2724974" indent="0">
              <a:buNone/>
              <a:defRPr sz="1600" b="1"/>
            </a:lvl7pPr>
            <a:lvl8pPr marL="3179141" indent="0">
              <a:buNone/>
              <a:defRPr sz="1600" b="1"/>
            </a:lvl8pPr>
            <a:lvl9pPr marL="363330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69" indent="0">
              <a:buNone/>
              <a:defRPr sz="2000" b="1"/>
            </a:lvl2pPr>
            <a:lvl3pPr marL="908328" indent="0">
              <a:buNone/>
              <a:defRPr sz="1800" b="1"/>
            </a:lvl3pPr>
            <a:lvl4pPr marL="1362491" indent="0">
              <a:buNone/>
              <a:defRPr sz="1600" b="1"/>
            </a:lvl4pPr>
            <a:lvl5pPr marL="1816651" indent="0">
              <a:buNone/>
              <a:defRPr sz="1600" b="1"/>
            </a:lvl5pPr>
            <a:lvl6pPr marL="2270815" indent="0">
              <a:buNone/>
              <a:defRPr sz="1600" b="1"/>
            </a:lvl6pPr>
            <a:lvl7pPr marL="2724974" indent="0">
              <a:buNone/>
              <a:defRPr sz="1600" b="1"/>
            </a:lvl7pPr>
            <a:lvl8pPr marL="3179141" indent="0">
              <a:buNone/>
              <a:defRPr sz="1600" b="1"/>
            </a:lvl8pPr>
            <a:lvl9pPr marL="363330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AF643-EEF6-489F-ACDE-3BE6DCEF4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7641-5E12-4A76-90ED-DD64F1394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C567-3DDB-435A-9D44-DEF9D827F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169" indent="0">
              <a:buNone/>
              <a:defRPr sz="1200"/>
            </a:lvl2pPr>
            <a:lvl3pPr marL="908328" indent="0">
              <a:buNone/>
              <a:defRPr sz="1000"/>
            </a:lvl3pPr>
            <a:lvl4pPr marL="1362491" indent="0">
              <a:buNone/>
              <a:defRPr sz="900"/>
            </a:lvl4pPr>
            <a:lvl5pPr marL="1816651" indent="0">
              <a:buNone/>
              <a:defRPr sz="900"/>
            </a:lvl5pPr>
            <a:lvl6pPr marL="2270815" indent="0">
              <a:buNone/>
              <a:defRPr sz="900"/>
            </a:lvl6pPr>
            <a:lvl7pPr marL="2724974" indent="0">
              <a:buNone/>
              <a:defRPr sz="900"/>
            </a:lvl7pPr>
            <a:lvl8pPr marL="3179141" indent="0">
              <a:buNone/>
              <a:defRPr sz="900"/>
            </a:lvl8pPr>
            <a:lvl9pPr marL="36333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45A18-AD5A-4D40-A10A-A2A6F025F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169" indent="0">
              <a:buNone/>
              <a:defRPr sz="2800"/>
            </a:lvl2pPr>
            <a:lvl3pPr marL="908328" indent="0">
              <a:buNone/>
              <a:defRPr sz="2400"/>
            </a:lvl3pPr>
            <a:lvl4pPr marL="1362491" indent="0">
              <a:buNone/>
              <a:defRPr sz="2000"/>
            </a:lvl4pPr>
            <a:lvl5pPr marL="1816651" indent="0">
              <a:buNone/>
              <a:defRPr sz="2000"/>
            </a:lvl5pPr>
            <a:lvl6pPr marL="2270815" indent="0">
              <a:buNone/>
              <a:defRPr sz="2000"/>
            </a:lvl6pPr>
            <a:lvl7pPr marL="2724974" indent="0">
              <a:buNone/>
              <a:defRPr sz="2000"/>
            </a:lvl7pPr>
            <a:lvl8pPr marL="3179141" indent="0">
              <a:buNone/>
              <a:defRPr sz="2000"/>
            </a:lvl8pPr>
            <a:lvl9pPr marL="3633302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169" indent="0">
              <a:buNone/>
              <a:defRPr sz="1200"/>
            </a:lvl2pPr>
            <a:lvl3pPr marL="908328" indent="0">
              <a:buNone/>
              <a:defRPr sz="1000"/>
            </a:lvl3pPr>
            <a:lvl4pPr marL="1362491" indent="0">
              <a:buNone/>
              <a:defRPr sz="900"/>
            </a:lvl4pPr>
            <a:lvl5pPr marL="1816651" indent="0">
              <a:buNone/>
              <a:defRPr sz="900"/>
            </a:lvl5pPr>
            <a:lvl6pPr marL="2270815" indent="0">
              <a:buNone/>
              <a:defRPr sz="900"/>
            </a:lvl6pPr>
            <a:lvl7pPr marL="2724974" indent="0">
              <a:buNone/>
              <a:defRPr sz="900"/>
            </a:lvl7pPr>
            <a:lvl8pPr marL="3179141" indent="0">
              <a:buNone/>
              <a:defRPr sz="900"/>
            </a:lvl8pPr>
            <a:lvl9pPr marL="36333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71F2F-45FC-4416-B0EE-C69450895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77827" name="Rectangle 2051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828" name="Rectangle 2052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7829" name="AutoShape 2053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90833" tIns="45420" rIns="90833" bIns="45420" anchor="ctr"/>
          <a:lstStyle/>
          <a:p>
            <a:pPr algn="ctr">
              <a:defRPr/>
            </a:pPr>
            <a:endParaRPr kumimoji="1" lang="en-US" dirty="0"/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20" rIns="90833" bIns="454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205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20" rIns="90833" bIns="45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2" name="Rectangle 205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0949"/>
            <a:ext cx="1905000" cy="30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20" rIns="90833" bIns="454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3" name="Rectangle 20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7136"/>
            <a:ext cx="2895600" cy="30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20" rIns="90833" bIns="454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4" name="Rectangle 20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35" y="6340793"/>
            <a:ext cx="587375" cy="49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20" rIns="90833" bIns="454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04430A2-451B-40F4-A503-A4DD67605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2059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77836" name="AutoShape 2060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837" name="AutoShape 2061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416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0832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62491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16651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0621" indent="-34062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8007" indent="-28384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35409" indent="-22710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589570" indent="-22710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43733" indent="-22710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497895" indent="-227101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52062" indent="-227101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06221" indent="-227101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60383" indent="-227101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8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169" algn="l" defTabSz="908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328" algn="l" defTabSz="908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491" algn="l" defTabSz="908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651" algn="l" defTabSz="908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815" algn="l" defTabSz="908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974" algn="l" defTabSz="908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141" algn="l" defTabSz="908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302" algn="l" defTabSz="908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hr.unm.edu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lobotime.unm.edu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m.edu/~ubppm/ubppmanual/2000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3163105"/>
            <a:ext cx="3733800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808080"/>
                </a:solidFill>
              </a:rPr>
              <a:t>LoboTime </a:t>
            </a:r>
            <a:br>
              <a:rPr lang="en-US" dirty="0" smtClean="0">
                <a:solidFill>
                  <a:srgbClr val="808080"/>
                </a:solidFill>
              </a:rPr>
            </a:br>
            <a:r>
              <a:rPr lang="en-US" dirty="0" smtClean="0">
                <a:solidFill>
                  <a:srgbClr val="808080"/>
                </a:solidFill>
              </a:rPr>
              <a:t>Agent </a:t>
            </a:r>
            <a:br>
              <a:rPr lang="en-US" dirty="0" smtClean="0">
                <a:solidFill>
                  <a:srgbClr val="808080"/>
                </a:solidFill>
              </a:rPr>
            </a:br>
            <a:r>
              <a:rPr lang="en-US" dirty="0" smtClean="0">
                <a:solidFill>
                  <a:srgbClr val="808080"/>
                </a:solidFill>
              </a:rPr>
              <a:t>Training </a:t>
            </a:r>
            <a:r>
              <a:rPr lang="en-US" dirty="0" smtClean="0">
                <a:solidFill>
                  <a:srgbClr val="808080"/>
                </a:solidFill>
              </a:rPr>
              <a:t>Kit</a:t>
            </a:r>
            <a:endParaRPr lang="en-US" dirty="0" smtClean="0">
              <a:solidFill>
                <a:srgbClr val="808080"/>
              </a:solidFill>
            </a:endParaRP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6038" y="2721096"/>
            <a:ext cx="9144000" cy="46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3" tIns="45420" rIns="90833" bIns="4542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2934472" cy="78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Recommend Business </a:t>
            </a:r>
            <a:r>
              <a:rPr lang="en-US" sz="3200" dirty="0" smtClean="0"/>
              <a:t>Practices -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System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558" y="2161428"/>
            <a:ext cx="7772242" cy="3292603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pPr marL="340621" indent="-340621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Determine who is responsible for inputting schedules</a:t>
            </a:r>
          </a:p>
          <a:p>
            <a:endParaRPr lang="en-US" sz="2000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sz="2000" dirty="0" smtClean="0"/>
              <a:t>Establish the expectation for comment/notes for documenting information both for employee and Time Manager/Supervisors</a:t>
            </a:r>
          </a:p>
          <a:p>
            <a:endParaRPr lang="en-US" sz="1600" dirty="0" smtClean="0"/>
          </a:p>
          <a:p>
            <a:r>
              <a:rPr lang="en-US" sz="2000" b="1" u="sng" dirty="0" smtClean="0"/>
              <a:t>System Requirement</a:t>
            </a:r>
          </a:p>
          <a:p>
            <a:endParaRPr lang="en-US" sz="800" b="1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Time Managers/Supervisors must fix missing punches, approve, and </a:t>
            </a:r>
          </a:p>
          <a:p>
            <a:r>
              <a:rPr lang="en-US" sz="2000" dirty="0" smtClean="0"/>
              <a:t>      signoff all timecards </a:t>
            </a:r>
            <a:r>
              <a:rPr lang="en-US" sz="2000" dirty="0"/>
              <a:t>by 5pm </a:t>
            </a:r>
            <a:r>
              <a:rPr lang="en-US" sz="2000" dirty="0" smtClean="0"/>
              <a:t>on the </a:t>
            </a:r>
            <a:r>
              <a:rPr lang="en-US" sz="2000" dirty="0"/>
              <a:t>Monday </a:t>
            </a:r>
            <a:r>
              <a:rPr lang="en-US" sz="2000" dirty="0" smtClean="0"/>
              <a:t>evening prior </a:t>
            </a:r>
            <a:r>
              <a:rPr lang="en-US" sz="2000" dirty="0"/>
              <a:t>to </a:t>
            </a:r>
            <a:r>
              <a:rPr lang="en-US" sz="2000" dirty="0" smtClean="0"/>
              <a:t>Payroll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run</a:t>
            </a:r>
          </a:p>
        </p:txBody>
      </p:sp>
    </p:spTree>
    <p:extLst>
      <p:ext uri="{BB962C8B-B14F-4D97-AF65-F5344CB8AC3E}">
        <p14:creationId xmlns:p14="http://schemas.microsoft.com/office/powerpoint/2010/main" val="3063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58" y="609600"/>
            <a:ext cx="8001000" cy="1143000"/>
          </a:xfrm>
        </p:spPr>
        <p:txBody>
          <a:bodyPr/>
          <a:lstStyle/>
          <a:p>
            <a:r>
              <a:rPr lang="en-US" sz="3200" dirty="0"/>
              <a:t>Recommend Business </a:t>
            </a:r>
            <a:r>
              <a:rPr lang="en-US" sz="3200" dirty="0" smtClean="0"/>
              <a:t>Practices –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 clock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34540"/>
            <a:ext cx="7633854" cy="4893041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pPr marL="340621" indent="-340621">
              <a:buFont typeface="Arial" pitchFamily="34" charset="0"/>
              <a:buChar char="•"/>
            </a:pPr>
            <a:endParaRPr lang="en-US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dirty="0" smtClean="0"/>
              <a:t>Determine best practices in the organization for the use of </a:t>
            </a:r>
          </a:p>
          <a:p>
            <a:r>
              <a:rPr lang="en-US" dirty="0" smtClean="0"/>
              <a:t>     time clock functionality including:</a:t>
            </a:r>
          </a:p>
          <a:p>
            <a:endParaRPr lang="en-US" sz="1200" dirty="0" smtClean="0"/>
          </a:p>
          <a:p>
            <a:pPr marL="1251228" lvl="2" indent="-342900">
              <a:buFont typeface="Arial" pitchFamily="34" charset="0"/>
              <a:buChar char="•"/>
            </a:pPr>
            <a:r>
              <a:rPr lang="en-US" dirty="0" smtClean="0"/>
              <a:t>Restricting  terminal access during peak time for functions other than clocking in/out</a:t>
            </a:r>
          </a:p>
          <a:p>
            <a:pPr marL="1251228" lvl="2" indent="-342900">
              <a:buFont typeface="Arial" pitchFamily="34" charset="0"/>
              <a:buChar char="•"/>
            </a:pPr>
            <a:r>
              <a:rPr lang="en-US" dirty="0" smtClean="0"/>
              <a:t>Clearly designate and document what clock(s) your employees should be using to clock in</a:t>
            </a:r>
          </a:p>
          <a:p>
            <a:pPr marL="1251228" lvl="2" indent="-342900">
              <a:buFont typeface="Arial" pitchFamily="34" charset="0"/>
              <a:buChar char="•"/>
            </a:pPr>
            <a:r>
              <a:rPr lang="en-US" dirty="0" smtClean="0"/>
              <a:t>Clearly define the process of how to handle errors if they occur</a:t>
            </a:r>
          </a:p>
          <a:p>
            <a:pPr marL="1251228" lvl="2" indent="-342900">
              <a:buFont typeface="Arial" pitchFamily="34" charset="0"/>
              <a:buChar char="•"/>
            </a:pPr>
            <a:r>
              <a:rPr lang="en-US" dirty="0" smtClean="0"/>
              <a:t>Define what guidelines apply to using another clock</a:t>
            </a:r>
          </a:p>
          <a:p>
            <a:pPr marL="340621" indent="-34062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3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58" y="609600"/>
            <a:ext cx="8001000" cy="1143000"/>
          </a:xfrm>
        </p:spPr>
        <p:txBody>
          <a:bodyPr/>
          <a:lstStyle/>
          <a:p>
            <a:r>
              <a:rPr lang="en-US" sz="3200" dirty="0"/>
              <a:t>Recommend Business </a:t>
            </a:r>
            <a:r>
              <a:rPr lang="en-US" sz="3200" dirty="0" smtClean="0"/>
              <a:t>Practices –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PC user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09799"/>
            <a:ext cx="7772400" cy="4893041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pPr marL="340621" indent="-340621">
              <a:buFont typeface="Arial" pitchFamily="34" charset="0"/>
              <a:buChar char="•"/>
            </a:pPr>
            <a:endParaRPr lang="en-US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dirty="0" smtClean="0"/>
              <a:t>Determine best practices in the organization for the use of </a:t>
            </a:r>
          </a:p>
          <a:p>
            <a:r>
              <a:rPr lang="en-US" dirty="0" smtClean="0"/>
              <a:t>     PC user including:</a:t>
            </a:r>
          </a:p>
          <a:p>
            <a:endParaRPr lang="en-US" sz="1200" dirty="0" smtClean="0"/>
          </a:p>
          <a:p>
            <a:pPr marL="1251228" lvl="2" indent="-342900">
              <a:buFont typeface="Arial" pitchFamily="34" charset="0"/>
              <a:buChar char="•"/>
            </a:pPr>
            <a:r>
              <a:rPr lang="en-US" dirty="0" smtClean="0"/>
              <a:t>Clearly designate what pc(s) your employees should be using to clock in</a:t>
            </a:r>
          </a:p>
          <a:p>
            <a:pPr marL="1251228" lvl="2" indent="-342900">
              <a:buFont typeface="Arial" pitchFamily="34" charset="0"/>
              <a:buChar char="•"/>
            </a:pPr>
            <a:r>
              <a:rPr lang="en-US" dirty="0" smtClean="0"/>
              <a:t>Clearly define the process of how to handle errors if they occur</a:t>
            </a:r>
          </a:p>
          <a:p>
            <a:pPr marL="1251228" lvl="2" indent="-342900">
              <a:buFont typeface="Arial" pitchFamily="34" charset="0"/>
              <a:buChar char="•"/>
            </a:pPr>
            <a:r>
              <a:rPr lang="en-US" dirty="0" smtClean="0"/>
              <a:t>Define what guidelines apply for using another PC location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340621" indent="-34062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57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z="3200" dirty="0"/>
              <a:t>Recommend Business Practices</a:t>
            </a:r>
            <a:br>
              <a:rPr lang="en-US" sz="3200" dirty="0"/>
            </a:br>
            <a:r>
              <a:rPr lang="en-US" sz="3200" dirty="0"/>
              <a:t>continued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286000"/>
            <a:ext cx="7543800" cy="3231048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pPr marL="340621" indent="-340621">
              <a:buFont typeface="Arial" pitchFamily="34" charset="0"/>
              <a:buChar char="•"/>
            </a:pPr>
            <a:endParaRPr lang="en-US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sz="2000" dirty="0"/>
              <a:t>Encourage Time Managers/Supervisors to check punches daily</a:t>
            </a:r>
          </a:p>
          <a:p>
            <a:r>
              <a:rPr lang="en-US" sz="2000" dirty="0"/>
              <a:t>     at go-live</a:t>
            </a:r>
          </a:p>
          <a:p>
            <a:endParaRPr lang="en-US" sz="2000" dirty="0"/>
          </a:p>
          <a:p>
            <a:pPr marL="340621" indent="-340621">
              <a:buFont typeface="Arial" pitchFamily="34" charset="0"/>
              <a:buChar char="•"/>
            </a:pPr>
            <a:r>
              <a:rPr lang="en-US" sz="2000" dirty="0"/>
              <a:t>If timecard is approved by employee and </a:t>
            </a:r>
            <a:r>
              <a:rPr lang="en-US" sz="2000" dirty="0" smtClean="0"/>
              <a:t>a change </a:t>
            </a:r>
            <a:r>
              <a:rPr lang="en-US" sz="2000" dirty="0"/>
              <a:t>needs to happen,</a:t>
            </a:r>
          </a:p>
          <a:p>
            <a:r>
              <a:rPr lang="en-US" sz="2000" dirty="0"/>
              <a:t>     Time Manager/Supervisor should communicate changes back to</a:t>
            </a:r>
          </a:p>
          <a:p>
            <a:r>
              <a:rPr lang="en-US" sz="2000" dirty="0"/>
              <a:t>     </a:t>
            </a:r>
            <a:r>
              <a:rPr lang="en-US" sz="2000" dirty="0" smtClean="0"/>
              <a:t>employee and document inside of LoboTime system</a:t>
            </a:r>
            <a:endParaRPr lang="en-US" sz="2000" dirty="0"/>
          </a:p>
          <a:p>
            <a:endParaRPr lang="en-US" sz="2000" dirty="0"/>
          </a:p>
          <a:p>
            <a:pPr marL="340621" indent="-340621">
              <a:buFont typeface="Arial" pitchFamily="34" charset="0"/>
              <a:buChar char="•"/>
            </a:pPr>
            <a:r>
              <a:rPr lang="en-US" sz="2000" dirty="0"/>
              <a:t>For new employees – </a:t>
            </a:r>
            <a:r>
              <a:rPr lang="en-US" sz="2000" dirty="0" smtClean="0"/>
              <a:t>who can not </a:t>
            </a:r>
            <a:r>
              <a:rPr lang="en-US" sz="2000" dirty="0"/>
              <a:t>use system, </a:t>
            </a:r>
            <a:r>
              <a:rPr lang="en-US" sz="2000" dirty="0" smtClean="0"/>
              <a:t>determine what is process to capture time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08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950" y="2743200"/>
            <a:ext cx="8001000" cy="1143000"/>
          </a:xfrm>
        </p:spPr>
        <p:txBody>
          <a:bodyPr/>
          <a:lstStyle/>
          <a:p>
            <a:r>
              <a:rPr lang="en-US" dirty="0" smtClean="0"/>
              <a:t>Roll out Strategy LoboTime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out strategy for LoboTime agents- phase one</a:t>
            </a:r>
            <a:endParaRPr lang="en-US" dirty="0"/>
          </a:p>
        </p:txBody>
      </p:sp>
      <p:sp>
        <p:nvSpPr>
          <p:cNvPr id="3" name="Right Arrow Callout 2"/>
          <p:cNvSpPr/>
          <p:nvPr/>
        </p:nvSpPr>
        <p:spPr bwMode="auto">
          <a:xfrm>
            <a:off x="1219200" y="2819400"/>
            <a:ext cx="7543800" cy="3276600"/>
          </a:xfrm>
          <a:prstGeom prst="rightArrowCallout">
            <a:avLst>
              <a:gd name="adj1" fmla="val 17381"/>
              <a:gd name="adj2" fmla="val 26270"/>
              <a:gd name="adj3" fmla="val 37699"/>
              <a:gd name="adj4" fmla="val 78572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0833" tIns="45420" rIns="90833" bIns="45420" numCol="1" rtlCol="0" anchor="t" anchorCtr="0" compatLnSpc="1">
            <a:prstTxWarp prst="textNoShape">
              <a:avLst/>
            </a:prstTxWarp>
          </a:bodyPr>
          <a:lstStyle/>
          <a:p>
            <a:pPr marL="340621" indent="-340621" defTabSz="908328">
              <a:buFont typeface="Arial" pitchFamily="34" charset="0"/>
              <a:buChar char="•"/>
            </a:pPr>
            <a:endParaRPr lang="en-US" sz="1200" dirty="0" smtClean="0"/>
          </a:p>
          <a:p>
            <a:pPr marL="340621" indent="-340621" defTabSz="908328">
              <a:buFont typeface="Arial" pitchFamily="34" charset="0"/>
              <a:buChar char="•"/>
            </a:pPr>
            <a:r>
              <a:rPr lang="en-US" dirty="0" smtClean="0"/>
              <a:t>Attend </a:t>
            </a:r>
            <a:r>
              <a:rPr lang="en-US" dirty="0"/>
              <a:t>LoboTime Agent training</a:t>
            </a:r>
          </a:p>
          <a:p>
            <a:pPr marL="340621" indent="-340621" defTabSz="908328">
              <a:buFont typeface="Arial" pitchFamily="34" charset="0"/>
              <a:buChar char="•"/>
            </a:pPr>
            <a:r>
              <a:rPr lang="en-US" dirty="0" smtClean="0"/>
              <a:t>Request </a:t>
            </a:r>
            <a:r>
              <a:rPr lang="en-US" dirty="0"/>
              <a:t>BAR </a:t>
            </a:r>
            <a:r>
              <a:rPr lang="en-US" dirty="0" smtClean="0"/>
              <a:t>role (when available)</a:t>
            </a:r>
            <a:endParaRPr lang="en-US" dirty="0"/>
          </a:p>
          <a:p>
            <a:pPr marL="340621" indent="-340621" defTabSz="908328">
              <a:buFont typeface="Arial" pitchFamily="34" charset="0"/>
              <a:buChar char="•"/>
            </a:pPr>
            <a:r>
              <a:rPr lang="en-US" dirty="0"/>
              <a:t>Communicate prerequisites for training</a:t>
            </a:r>
          </a:p>
          <a:p>
            <a:pPr marL="340621" indent="-340621" defTabSz="908328">
              <a:buFont typeface="Arial" pitchFamily="34" charset="0"/>
              <a:buChar char="•"/>
            </a:pPr>
            <a:r>
              <a:rPr lang="en-US" dirty="0"/>
              <a:t>Develop training plan for your  </a:t>
            </a:r>
          </a:p>
          <a:p>
            <a:pPr defTabSz="908328"/>
            <a:r>
              <a:rPr lang="en-US" dirty="0"/>
              <a:t>     </a:t>
            </a:r>
            <a:r>
              <a:rPr lang="en-US" dirty="0" smtClean="0"/>
              <a:t>organization**</a:t>
            </a:r>
            <a:endParaRPr lang="en-US" dirty="0"/>
          </a:p>
          <a:p>
            <a:pPr marL="340621" indent="-340621" defTabSz="908328">
              <a:buFont typeface="Arial" pitchFamily="34" charset="0"/>
              <a:buChar char="•"/>
            </a:pPr>
            <a:r>
              <a:rPr lang="en-US" dirty="0"/>
              <a:t>Communicate training plan</a:t>
            </a:r>
          </a:p>
          <a:p>
            <a:pPr defTabSz="908328"/>
            <a:r>
              <a:rPr lang="en-US" dirty="0"/>
              <a:t>     </a:t>
            </a:r>
            <a:r>
              <a:rPr lang="en-US" dirty="0" smtClean="0"/>
              <a:t>to </a:t>
            </a:r>
            <a:r>
              <a:rPr lang="en-US" dirty="0"/>
              <a:t>your </a:t>
            </a:r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5840" y="6324600"/>
            <a:ext cx="5989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**Important to create the plan with the organizational calendar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305049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weeks to 10 weeks out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Callout 6"/>
          <p:cNvSpPr/>
          <p:nvPr/>
        </p:nvSpPr>
        <p:spPr bwMode="auto">
          <a:xfrm>
            <a:off x="1295400" y="2819400"/>
            <a:ext cx="7391400" cy="3886200"/>
          </a:xfrm>
          <a:prstGeom prst="rightArrowCallout">
            <a:avLst>
              <a:gd name="adj1" fmla="val 13950"/>
              <a:gd name="adj2" fmla="val 23329"/>
              <a:gd name="adj3" fmla="val 31081"/>
              <a:gd name="adj4" fmla="val 78572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0833" tIns="45420" rIns="90833" bIns="45420" numCol="1" rtlCol="0" anchor="t" anchorCtr="0" compatLnSpc="1">
            <a:prstTxWarp prst="textNoShape">
              <a:avLst/>
            </a:prstTxWarp>
          </a:bodyPr>
          <a:lstStyle/>
          <a:p>
            <a:pPr marL="340621" indent="-340621" defTabSz="908328">
              <a:buFont typeface="Times New Roman" pitchFamily="18" charset="0"/>
              <a:buChar char="•"/>
            </a:pPr>
            <a:endParaRPr lang="en-US" sz="1200" dirty="0" smtClean="0"/>
          </a:p>
          <a:p>
            <a:pPr marL="340621" indent="-340621" defTabSz="908328">
              <a:buFont typeface="Times New Roman" pitchFamily="18" charset="0"/>
              <a:buChar char="•"/>
            </a:pPr>
            <a:r>
              <a:rPr lang="en-US" dirty="0" smtClean="0"/>
              <a:t>Ensure </a:t>
            </a:r>
            <a:r>
              <a:rPr lang="en-US" dirty="0"/>
              <a:t>Time Managers/Supervisors</a:t>
            </a:r>
          </a:p>
          <a:p>
            <a:pPr defTabSz="908328"/>
            <a:r>
              <a:rPr lang="en-US" dirty="0"/>
              <a:t>     </a:t>
            </a:r>
            <a:r>
              <a:rPr lang="en-US" dirty="0" smtClean="0"/>
              <a:t>sign up and attend LoboTime </a:t>
            </a:r>
          </a:p>
          <a:p>
            <a:pPr defTabSz="908328"/>
            <a:r>
              <a:rPr lang="en-US" dirty="0"/>
              <a:t> </a:t>
            </a:r>
            <a:r>
              <a:rPr lang="en-US" dirty="0" smtClean="0"/>
              <a:t>    training class</a:t>
            </a:r>
          </a:p>
          <a:p>
            <a:pPr defTabSz="908328"/>
            <a:endParaRPr lang="en-US" dirty="0"/>
          </a:p>
          <a:p>
            <a:pPr marL="340621" indent="-340621" defTabSz="908328">
              <a:buFont typeface="Times New Roman" pitchFamily="18" charset="0"/>
              <a:buChar char="•"/>
            </a:pPr>
            <a:r>
              <a:rPr lang="en-US" dirty="0"/>
              <a:t>Determine internal business practices   </a:t>
            </a:r>
          </a:p>
          <a:p>
            <a:pPr defTabSz="908328"/>
            <a:r>
              <a:rPr lang="en-US" dirty="0"/>
              <a:t>    </a:t>
            </a:r>
            <a:r>
              <a:rPr lang="en-US" dirty="0" smtClean="0"/>
              <a:t>for </a:t>
            </a:r>
            <a:r>
              <a:rPr lang="en-US" dirty="0"/>
              <a:t>time clock/pc </a:t>
            </a:r>
            <a:r>
              <a:rPr lang="en-US" dirty="0" smtClean="0"/>
              <a:t>users</a:t>
            </a:r>
          </a:p>
          <a:p>
            <a:pPr defTabSz="908328"/>
            <a:endParaRPr lang="en-US" dirty="0"/>
          </a:p>
          <a:p>
            <a:pPr marL="340621" indent="-340621" defTabSz="908328">
              <a:buFont typeface="Times New Roman" pitchFamily="18" charset="0"/>
              <a:buChar char="•"/>
            </a:pPr>
            <a:r>
              <a:rPr lang="en-US" dirty="0" smtClean="0"/>
              <a:t>A report will be forwarded to the </a:t>
            </a:r>
          </a:p>
          <a:p>
            <a:pPr defTabSz="908328"/>
            <a:r>
              <a:rPr lang="en-US" dirty="0" smtClean="0"/>
              <a:t>     LoboTime Agent to track completion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66800" y="838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20" rIns="90833" bIns="454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416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083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6249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1665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Roll out strategy for LoboTime agents- phase one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305049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weeks to 8 weeks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out strategy- phase one</a:t>
            </a:r>
            <a:endParaRPr lang="en-US" dirty="0"/>
          </a:p>
        </p:txBody>
      </p:sp>
      <p:sp>
        <p:nvSpPr>
          <p:cNvPr id="7" name="Right Arrow Callout 6"/>
          <p:cNvSpPr/>
          <p:nvPr/>
        </p:nvSpPr>
        <p:spPr bwMode="auto">
          <a:xfrm>
            <a:off x="1295400" y="2819400"/>
            <a:ext cx="7391400" cy="3886200"/>
          </a:xfrm>
          <a:prstGeom prst="rightArrowCallout">
            <a:avLst>
              <a:gd name="adj1" fmla="val 13950"/>
              <a:gd name="adj2" fmla="val 23329"/>
              <a:gd name="adj3" fmla="val 31081"/>
              <a:gd name="adj4" fmla="val 78572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0833" tIns="45420" rIns="90833" bIns="45420" numCol="1" rtlCol="0" anchor="t" anchorCtr="0" compatLnSpc="1">
            <a:prstTxWarp prst="textNoShape">
              <a:avLst/>
            </a:prstTxWarp>
          </a:bodyPr>
          <a:lstStyle/>
          <a:p>
            <a:pPr marL="340621" indent="-340621" defTabSz="908328">
              <a:buFont typeface="Times New Roman" pitchFamily="18" charset="0"/>
              <a:buChar char="•"/>
            </a:pPr>
            <a:endParaRPr lang="en-US" sz="1200" dirty="0" smtClean="0"/>
          </a:p>
          <a:p>
            <a:pPr marL="340621" indent="-340621" defTabSz="908328">
              <a:buFont typeface="Times New Roman" pitchFamily="18" charset="0"/>
              <a:buChar char="•"/>
            </a:pPr>
            <a:r>
              <a:rPr lang="en-US" dirty="0" smtClean="0"/>
              <a:t>Audit/track </a:t>
            </a:r>
            <a:r>
              <a:rPr lang="en-US" dirty="0"/>
              <a:t>Time Managers/Supervisors </a:t>
            </a:r>
          </a:p>
          <a:p>
            <a:pPr defTabSz="908328"/>
            <a:r>
              <a:rPr lang="en-US" dirty="0"/>
              <a:t>   </a:t>
            </a:r>
            <a:r>
              <a:rPr lang="en-US" dirty="0" smtClean="0"/>
              <a:t>  </a:t>
            </a:r>
            <a:r>
              <a:rPr lang="en-US" dirty="0"/>
              <a:t>attendance </a:t>
            </a:r>
            <a:r>
              <a:rPr lang="en-US" dirty="0" smtClean="0"/>
              <a:t>to ensure completion</a:t>
            </a:r>
            <a:endParaRPr lang="en-US" dirty="0"/>
          </a:p>
          <a:p>
            <a:pPr defTabSz="908328"/>
            <a:r>
              <a:rPr lang="en-US" dirty="0"/>
              <a:t>  </a:t>
            </a:r>
            <a:endParaRPr lang="en-US" dirty="0" smtClean="0"/>
          </a:p>
          <a:p>
            <a:pPr marL="170310" indent="-170310" defTabSz="908328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Reinforce/communicate </a:t>
            </a:r>
            <a:r>
              <a:rPr lang="en-US" dirty="0"/>
              <a:t>internal </a:t>
            </a:r>
            <a:r>
              <a:rPr lang="en-US" dirty="0" smtClean="0"/>
              <a:t>business</a:t>
            </a:r>
          </a:p>
          <a:p>
            <a:pPr defTabSz="908328"/>
            <a:r>
              <a:rPr lang="en-US" dirty="0"/>
              <a:t> </a:t>
            </a:r>
            <a:r>
              <a:rPr lang="en-US" dirty="0" smtClean="0"/>
              <a:t>    practices </a:t>
            </a:r>
            <a:r>
              <a:rPr lang="en-US" dirty="0"/>
              <a:t>for </a:t>
            </a:r>
            <a:r>
              <a:rPr lang="en-US" dirty="0" smtClean="0"/>
              <a:t>time </a:t>
            </a:r>
            <a:r>
              <a:rPr lang="en-US" dirty="0"/>
              <a:t>clock/pc users</a:t>
            </a:r>
          </a:p>
          <a:p>
            <a:pPr defTabSz="908328"/>
            <a:r>
              <a:rPr lang="en-US" dirty="0"/>
              <a:t>  </a:t>
            </a:r>
            <a:endParaRPr lang="en-US" dirty="0" smtClean="0"/>
          </a:p>
          <a:p>
            <a:pPr marL="170310" indent="-170310" defTabSz="908328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Begin </a:t>
            </a:r>
            <a:r>
              <a:rPr lang="en-US" dirty="0"/>
              <a:t>department training </a:t>
            </a:r>
            <a:r>
              <a:rPr lang="en-US" dirty="0" smtClean="0"/>
              <a:t>for </a:t>
            </a:r>
          </a:p>
          <a:p>
            <a:pPr defTabSz="908328"/>
            <a:r>
              <a:rPr lang="en-US" dirty="0"/>
              <a:t> </a:t>
            </a:r>
            <a:r>
              <a:rPr lang="en-US" dirty="0" smtClean="0"/>
              <a:t>    time clocks and pc users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305049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weeks to 6 weeks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out strategy- phase one</a:t>
            </a:r>
            <a:endParaRPr lang="en-US" dirty="0"/>
          </a:p>
        </p:txBody>
      </p:sp>
      <p:sp>
        <p:nvSpPr>
          <p:cNvPr id="7" name="Right Arrow Callout 6"/>
          <p:cNvSpPr/>
          <p:nvPr/>
        </p:nvSpPr>
        <p:spPr bwMode="auto">
          <a:xfrm>
            <a:off x="1295400" y="2819400"/>
            <a:ext cx="7391400" cy="3886200"/>
          </a:xfrm>
          <a:prstGeom prst="rightArrowCallout">
            <a:avLst>
              <a:gd name="adj1" fmla="val 13950"/>
              <a:gd name="adj2" fmla="val 23329"/>
              <a:gd name="adj3" fmla="val 31081"/>
              <a:gd name="adj4" fmla="val 78572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0833" tIns="45420" rIns="90833" bIns="45420" numCol="1" rtlCol="0" anchor="t" anchorCtr="0" compatLnSpc="1">
            <a:prstTxWarp prst="textNoShape">
              <a:avLst/>
            </a:prstTxWarp>
          </a:bodyPr>
          <a:lstStyle/>
          <a:p>
            <a:pPr marL="340621" indent="-340621" defTabSz="908328">
              <a:buFont typeface="Times New Roman" pitchFamily="18" charset="0"/>
              <a:buChar char="•"/>
            </a:pPr>
            <a:endParaRPr lang="en-US" sz="1200" dirty="0" smtClean="0"/>
          </a:p>
          <a:p>
            <a:pPr marL="340621" indent="-340621" defTabSz="908328">
              <a:buFont typeface="Times New Roman" pitchFamily="18" charset="0"/>
              <a:buChar char="•"/>
            </a:pPr>
            <a:r>
              <a:rPr lang="en-US" dirty="0" smtClean="0"/>
              <a:t>Continue </a:t>
            </a:r>
            <a:r>
              <a:rPr lang="en-US" dirty="0"/>
              <a:t>training for time clock/pc </a:t>
            </a:r>
            <a:r>
              <a:rPr lang="en-US" dirty="0" smtClean="0"/>
              <a:t>users</a:t>
            </a:r>
          </a:p>
          <a:p>
            <a:pPr marL="340621" indent="-340621" defTabSz="908328">
              <a:buFont typeface="Times New Roman" pitchFamily="18" charset="0"/>
              <a:buChar char="•"/>
            </a:pPr>
            <a:endParaRPr lang="en-US" dirty="0"/>
          </a:p>
          <a:p>
            <a:pPr marL="340621" indent="-340621" defTabSz="908328">
              <a:buFont typeface="Times New Roman" pitchFamily="18" charset="0"/>
              <a:buChar char="•"/>
            </a:pPr>
            <a:r>
              <a:rPr lang="en-US" dirty="0"/>
              <a:t>Continue to audit/track Time </a:t>
            </a:r>
            <a:r>
              <a:rPr lang="en-US" dirty="0" smtClean="0"/>
              <a:t>Managers/</a:t>
            </a:r>
            <a:endParaRPr lang="en-US" dirty="0"/>
          </a:p>
          <a:p>
            <a:pPr defTabSz="908328"/>
            <a:r>
              <a:rPr lang="en-US" dirty="0"/>
              <a:t>    </a:t>
            </a:r>
            <a:r>
              <a:rPr lang="en-US" dirty="0" smtClean="0"/>
              <a:t> </a:t>
            </a:r>
            <a:r>
              <a:rPr lang="en-US" dirty="0" smtClean="0"/>
              <a:t>Supervisors </a:t>
            </a:r>
            <a:r>
              <a:rPr lang="en-US" dirty="0"/>
              <a:t>attendance in training </a:t>
            </a:r>
            <a:endParaRPr lang="en-US" dirty="0" smtClean="0"/>
          </a:p>
          <a:p>
            <a:pPr defTabSz="908328"/>
            <a:r>
              <a:rPr lang="en-US" dirty="0"/>
              <a:t> </a:t>
            </a:r>
            <a:r>
              <a:rPr lang="en-US" dirty="0" smtClean="0"/>
              <a:t>    course</a:t>
            </a:r>
          </a:p>
          <a:p>
            <a:pPr defTabSz="908328"/>
            <a:endParaRPr lang="en-US" dirty="0" smtClean="0"/>
          </a:p>
          <a:p>
            <a:pPr marL="342900" indent="-342900" defTabSz="908328">
              <a:buFont typeface="Arial" pitchFamily="34" charset="0"/>
              <a:buChar char="•"/>
            </a:pPr>
            <a:r>
              <a:rPr lang="en-US" dirty="0" smtClean="0"/>
              <a:t>Attend open lab sessions to practice</a:t>
            </a:r>
          </a:p>
          <a:p>
            <a:pPr defTabSz="908328"/>
            <a:r>
              <a:rPr lang="en-US" dirty="0" smtClean="0"/>
              <a:t>     entering schedules and performing </a:t>
            </a:r>
          </a:p>
          <a:p>
            <a:pPr defTabSz="908328"/>
            <a:r>
              <a:rPr lang="en-US" dirty="0" smtClean="0"/>
              <a:t>     functions in the LoboTime system</a:t>
            </a:r>
          </a:p>
          <a:p>
            <a:pPr defTabSz="908328"/>
            <a:endParaRPr lang="en-US" dirty="0"/>
          </a:p>
          <a:p>
            <a:pPr defTabSz="908328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305049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weeks to 4 weeks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out strategy- phase one</a:t>
            </a:r>
            <a:endParaRPr lang="en-US" dirty="0"/>
          </a:p>
        </p:txBody>
      </p:sp>
      <p:sp>
        <p:nvSpPr>
          <p:cNvPr id="7" name="Right Arrow Callout 6"/>
          <p:cNvSpPr/>
          <p:nvPr/>
        </p:nvSpPr>
        <p:spPr bwMode="auto">
          <a:xfrm>
            <a:off x="1295400" y="2819400"/>
            <a:ext cx="7391400" cy="3886200"/>
          </a:xfrm>
          <a:prstGeom prst="rightArrowCallout">
            <a:avLst>
              <a:gd name="adj1" fmla="val 13950"/>
              <a:gd name="adj2" fmla="val 23329"/>
              <a:gd name="adj3" fmla="val 31081"/>
              <a:gd name="adj4" fmla="val 78572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0833" tIns="45420" rIns="90833" bIns="45420" numCol="1" rtlCol="0" anchor="t" anchorCtr="0" compatLnSpc="1">
            <a:prstTxWarp prst="textNoShape">
              <a:avLst/>
            </a:prstTxWarp>
          </a:bodyPr>
          <a:lstStyle/>
          <a:p>
            <a:pPr marL="340621" indent="-340621" defTabSz="908328">
              <a:lnSpc>
                <a:spcPct val="150000"/>
              </a:lnSpc>
              <a:buFont typeface="Times New Roman" pitchFamily="18" charset="0"/>
              <a:buChar char="•"/>
            </a:pPr>
            <a:endParaRPr lang="en-US" sz="1200" dirty="0" smtClean="0"/>
          </a:p>
          <a:p>
            <a:pPr marL="340621" indent="-340621" defTabSz="908328">
              <a:buFont typeface="Times New Roman" pitchFamily="18" charset="0"/>
              <a:buChar char="•"/>
            </a:pPr>
            <a:r>
              <a:rPr lang="en-US" sz="2000" dirty="0" smtClean="0"/>
              <a:t>Complete readiness check with organization</a:t>
            </a:r>
          </a:p>
          <a:p>
            <a:pPr marL="340621" indent="-340621" defTabSz="908328">
              <a:buFont typeface="Times New Roman" pitchFamily="18" charset="0"/>
              <a:buChar char="•"/>
            </a:pPr>
            <a:endParaRPr lang="en-US" sz="2000" dirty="0" smtClean="0"/>
          </a:p>
          <a:p>
            <a:pPr marL="342900" indent="-342900" defTabSz="908328">
              <a:buFont typeface="Arial" pitchFamily="34" charset="0"/>
              <a:buChar char="•"/>
            </a:pPr>
            <a:r>
              <a:rPr lang="en-US" sz="2000" dirty="0" smtClean="0"/>
              <a:t>Complete readiness check with LoboTime Agents</a:t>
            </a:r>
          </a:p>
          <a:p>
            <a:pPr marL="342900" indent="-342900" defTabSz="908328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 defTabSz="908328">
              <a:buFont typeface="Arial" pitchFamily="34" charset="0"/>
              <a:buChar char="•"/>
            </a:pPr>
            <a:r>
              <a:rPr lang="en-US" sz="2000" dirty="0" smtClean="0"/>
              <a:t>Final </a:t>
            </a:r>
            <a:r>
              <a:rPr lang="en-US" sz="2000" dirty="0" smtClean="0"/>
              <a:t>trainings for employees will occur</a:t>
            </a:r>
          </a:p>
          <a:p>
            <a:pPr marL="342900" indent="-342900" defTabSz="908328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 defTabSz="908328">
              <a:buFont typeface="Arial" pitchFamily="34" charset="0"/>
              <a:buChar char="•"/>
            </a:pPr>
            <a:r>
              <a:rPr lang="en-US" sz="2000" dirty="0" smtClean="0"/>
              <a:t>Check-in with LoboTime Managers</a:t>
            </a:r>
          </a:p>
          <a:p>
            <a:pPr defTabSz="908328"/>
            <a:r>
              <a:rPr lang="en-US" sz="2000" dirty="0" smtClean="0"/>
              <a:t>     Supervisors for readiness check</a:t>
            </a:r>
          </a:p>
          <a:p>
            <a:pPr defTabSz="908328"/>
            <a:endParaRPr lang="en-US" dirty="0"/>
          </a:p>
          <a:p>
            <a:pPr defTabSz="908328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305049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weeks out to go-live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Purpose of LoboTime Agent Training Kit: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903517"/>
            <a:ext cx="8001000" cy="3962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purpose of this kit is to provide the LoboTime Agent with the tools and resources necessary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you to effectively train your department employees who will be filling their timecards electronically in LoboTime.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kit can be used for ongoing training as department needs arise and staffing changes occur.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971800"/>
            <a:ext cx="80010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Learning Central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4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76600" y="152400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416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083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6249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1665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Learning Central view: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24000" y="5715000"/>
            <a:ext cx="5334000" cy="5334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HR website, select Learning Central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8" name="Picture 4" descr="C:\Users\THeaton\AppData\Local\Temp\SNAGHTML164c3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676400"/>
            <a:ext cx="9039225" cy="357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5334000" y="4610100"/>
            <a:ext cx="1600200" cy="685800"/>
          </a:xfrm>
          <a:prstGeom prst="ellipse">
            <a:avLst/>
          </a:prstGeom>
          <a:noFill/>
          <a:ln w="952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Bent Arrow 2"/>
          <p:cNvSpPr/>
          <p:nvPr/>
        </p:nvSpPr>
        <p:spPr bwMode="auto">
          <a:xfrm>
            <a:off x="4800600" y="4800600"/>
            <a:ext cx="800100" cy="990600"/>
          </a:xfrm>
          <a:prstGeom prst="ben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76600" y="152400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416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083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6249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1665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Learning Central view: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24000" y="5715000"/>
            <a:ext cx="5334000" cy="5334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Log into Learning Central using UNM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Ned ID and password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 descr="C:\Users\THeaton\AppData\Local\Temp\SNAGHTML1628df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/>
          <a:stretch/>
        </p:blipFill>
        <p:spPr bwMode="auto">
          <a:xfrm>
            <a:off x="19050" y="1123950"/>
            <a:ext cx="9152527" cy="392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477000" y="3657600"/>
            <a:ext cx="1981200" cy="990600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Bent Arrow 2"/>
          <p:cNvSpPr/>
          <p:nvPr/>
        </p:nvSpPr>
        <p:spPr bwMode="auto">
          <a:xfrm>
            <a:off x="5600700" y="4076698"/>
            <a:ext cx="800100" cy="1485901"/>
          </a:xfrm>
          <a:prstGeom prst="ben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-228600"/>
            <a:ext cx="8001000" cy="1143000"/>
          </a:xfrm>
        </p:spPr>
        <p:txBody>
          <a:bodyPr/>
          <a:lstStyle/>
          <a:p>
            <a:r>
              <a:rPr lang="en-US" dirty="0" smtClean="0"/>
              <a:t>Learning Central view: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8866" y="990632"/>
            <a:ext cx="3248703" cy="922724"/>
          </a:xfrm>
          <a:prstGeom prst="rect">
            <a:avLst/>
          </a:prstGeom>
          <a:noFill/>
        </p:spPr>
        <p:txBody>
          <a:bodyPr wrap="none" lIns="90833" tIns="45420" rIns="90833" bIns="454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LoboTime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070007"/>
            <a:ext cx="8382000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429000" y="1714500"/>
            <a:ext cx="5334000" cy="5334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Enter  “LoboTime” in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search field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48400" y="2428875"/>
            <a:ext cx="1600200" cy="685800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0"/>
            <a:ext cx="897731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04800" y="4029075"/>
            <a:ext cx="19812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1371600"/>
            <a:ext cx="7315200" cy="1066800"/>
          </a:xfrm>
          <a:prstGeom prst="rect">
            <a:avLst/>
          </a:prstGeom>
          <a:solidFill>
            <a:srgbClr val="FFFF00"/>
          </a:solidFill>
          <a:ln w="9525" cap="flat" cmpd="thinThick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LoboTime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will have three subject areas available:  LoboTime Agent, LoboTime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Employee, and LoboTime</a:t>
            </a:r>
            <a:r>
              <a:rPr lang="en-US" sz="1400" baseline="0" dirty="0" smtClean="0"/>
              <a:t>  Time Manager/Supervisor.  Depending on type of employee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aseline="0" dirty="0" smtClean="0"/>
              <a:t>        select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appropriate subject area.  Within each subject area, the different course/job aids are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/>
              <a:t> </a:t>
            </a:r>
            <a:r>
              <a:rPr lang="en-US" sz="1400" dirty="0" smtClean="0"/>
              <a:t>       available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292" y="3095624"/>
            <a:ext cx="4554615" cy="26955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3" name="Curved Down Arrow 2"/>
          <p:cNvSpPr/>
          <p:nvPr/>
        </p:nvSpPr>
        <p:spPr bwMode="auto">
          <a:xfrm rot="18465610">
            <a:off x="1464841" y="3124199"/>
            <a:ext cx="1155326" cy="6096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-609600"/>
            <a:ext cx="8001000" cy="1143000"/>
          </a:xfrm>
        </p:spPr>
        <p:txBody>
          <a:bodyPr/>
          <a:lstStyle/>
          <a:p>
            <a:r>
              <a:rPr lang="en-US" sz="2800" dirty="0"/>
              <a:t>Description of courses/job aids: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1524000"/>
            <a:ext cx="9144000" cy="487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0833" tIns="45420" rIns="90833" bIns="45420" numCol="1" rtlCol="0" anchor="t" anchorCtr="0" compatLnSpc="1">
            <a:prstTxWarp prst="textNoShape">
              <a:avLst/>
            </a:prstTxWarp>
          </a:bodyPr>
          <a:lstStyle/>
          <a:p>
            <a:pPr defTabSz="908328"/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735281"/>
            <a:ext cx="9144000" cy="6122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102386"/>
              </p:ext>
            </p:extLst>
          </p:nvPr>
        </p:nvGraphicFramePr>
        <p:xfrm>
          <a:off x="76200" y="565699"/>
          <a:ext cx="8839200" cy="6279454"/>
        </p:xfrm>
        <a:graphic>
          <a:graphicData uri="http://schemas.openxmlformats.org/drawingml/2006/table">
            <a:tbl>
              <a:tblPr/>
              <a:tblGrid>
                <a:gridCol w="5303127"/>
                <a:gridCol w="3536073"/>
              </a:tblGrid>
              <a:tr h="202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 Name:</a:t>
                      </a: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Description:</a:t>
                      </a: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795149">
                <a:tc>
                  <a:txBody>
                    <a:bodyPr/>
                    <a:lstStyle/>
                    <a:p>
                      <a:pPr marL="0" algn="l" defTabSz="908328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LoboTime Time Manager/Supervisor training</a:t>
                      </a: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08328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This instructor led training is required for individuals who will be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responsible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LoboTime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timekeeping system in either a Time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Manager/Supervisor role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7685">
                <a:tc>
                  <a:txBody>
                    <a:bodyPr/>
                    <a:lstStyle/>
                    <a:p>
                      <a:pPr marL="0" algn="l" defTabSz="908328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Lobo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Time Navigation Online course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08328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This short online tutorial for the employee or Time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Manager/Supervisor using a PC will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provide an overview of functionality and navigation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in the LoboTime timekeeping system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685">
                <a:tc>
                  <a:txBody>
                    <a:bodyPr/>
                    <a:lstStyle/>
                    <a:p>
                      <a:pPr marL="0" algn="l" defTabSz="908328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LoboTime Employee Navigation PC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user 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Job Aid</a:t>
                      </a: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08328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This is a supplemental job aid for the employee navigation online tutorial for the LoboTime timekeeping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system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685">
                <a:tc>
                  <a:txBody>
                    <a:bodyPr/>
                    <a:lstStyle/>
                    <a:p>
                      <a:pPr marL="0" algn="l" defTabSz="908328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LoboTime Manager Navigation PC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user 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Job Aid</a:t>
                      </a: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08328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This is a job aid to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supplement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Time Manager/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Supervisor navigation online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tutorial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2614">
                <a:tc>
                  <a:txBody>
                    <a:bodyPr/>
                    <a:lstStyle/>
                    <a:p>
                      <a:pPr marL="0" algn="l" defTabSz="908328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LoboTime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Agent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Training Kit</a:t>
                      </a: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08328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This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training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kit has been designed for individuals who hold the LoboTime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Agent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role.  This training includes information on roles and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responsibilities,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role out strategy, and additional training information for end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users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685">
                <a:tc>
                  <a:txBody>
                    <a:bodyPr/>
                    <a:lstStyle/>
                    <a:p>
                      <a:pPr marL="0" algn="l" defTabSz="908328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LoboTime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Common Tasks for PC Users Job Aid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08328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This is a job aid for the employee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or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Time Manager/Supervisor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who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will be using the PC to log in and out, time stamp, and request time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off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6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LoboTime Employee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Clock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Job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Aids:  In Touch and Terminal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08328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These are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supplemental job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aids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for the employee user who will be using the time clock function to perform common tasks in the LoboTime timekeeping system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  Two time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clock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job aids exists: 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Touch and Terminal</a:t>
                      </a:r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LoboTime Manager Time Clock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Job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Aids:  In Touch and Terminal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08328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These are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supplemental job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aids for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the role of Time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Manager/Supervisor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who will be using the time clock function to manage inside the LoboTime timekeeping system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Two time clock job aids exists:  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 Touch and Terminal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718" marR="5718" marT="571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9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990600" y="29718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20" rIns="90833" bIns="454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400" dirty="0"/>
              <a:t>Workflow training -</a:t>
            </a:r>
            <a:br>
              <a:rPr lang="en-US" sz="4400" dirty="0"/>
            </a:br>
            <a:r>
              <a:rPr lang="en-US" sz="4400" dirty="0"/>
              <a:t> Time Manager/Supervisor</a:t>
            </a:r>
          </a:p>
        </p:txBody>
      </p:sp>
    </p:spTree>
    <p:extLst>
      <p:ext uri="{BB962C8B-B14F-4D97-AF65-F5344CB8AC3E}">
        <p14:creationId xmlns:p14="http://schemas.microsoft.com/office/powerpoint/2010/main" val="6423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20" rIns="90833" bIns="454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dirty="0" smtClean="0"/>
              <a:t>Workflow training -</a:t>
            </a:r>
            <a:br>
              <a:rPr lang="en-US" dirty="0" smtClean="0"/>
            </a:br>
            <a:r>
              <a:rPr lang="en-US" dirty="0" smtClean="0"/>
              <a:t> Time Manager/Supervisor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266956"/>
            <a:ext cx="8153400" cy="4800709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r>
              <a:rPr lang="en-US" dirty="0" smtClean="0"/>
              <a:t>Communicate the following to your Time Manager/Supervisors:</a:t>
            </a:r>
          </a:p>
          <a:p>
            <a:endParaRPr lang="en-US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dirty="0" smtClean="0"/>
              <a:t>Process to request BAR roles</a:t>
            </a:r>
          </a:p>
          <a:p>
            <a:endParaRPr lang="en-US" sz="1200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dirty="0" smtClean="0"/>
              <a:t>Sign up and attend instructor led training Time Manager/Supervisor training course (EOD 470) which has prerequisites: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1800" dirty="0" smtClean="0">
                <a:solidFill>
                  <a:srgbClr val="FF0000"/>
                </a:solidFill>
              </a:rPr>
              <a:t>- Securing Private Data and Exam (FINPRV102)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    - Accurate Time Reporting for Managers and Acknowledgement (EOD-FLSA)</a:t>
            </a:r>
          </a:p>
          <a:p>
            <a:pPr marL="340621" indent="-34062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Download and review the navigation CBT &amp; job aid</a:t>
            </a:r>
          </a:p>
          <a:p>
            <a:pPr marL="340621" indent="-340621">
              <a:buFont typeface="Arial" pitchFamily="34" charset="0"/>
              <a:buChar char="•"/>
            </a:pPr>
            <a:r>
              <a:rPr lang="en-US" dirty="0" smtClean="0"/>
              <a:t>Download and review the Time clock job </a:t>
            </a:r>
            <a:r>
              <a:rPr lang="en-US" dirty="0" smtClean="0"/>
              <a:t>aids </a:t>
            </a:r>
            <a:r>
              <a:rPr lang="en-US" dirty="0" smtClean="0"/>
              <a:t>for </a:t>
            </a:r>
            <a:r>
              <a:rPr lang="en-US" dirty="0" smtClean="0"/>
              <a:t>managers (In touch and Terminal)</a:t>
            </a:r>
            <a:endParaRPr lang="en-US" dirty="0" smtClean="0"/>
          </a:p>
          <a:p>
            <a:pPr marL="340621" indent="-34062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84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-152400"/>
            <a:ext cx="8001000" cy="1143000"/>
          </a:xfrm>
        </p:spPr>
        <p:txBody>
          <a:bodyPr/>
          <a:lstStyle/>
          <a:p>
            <a:pPr algn="ctr"/>
            <a:r>
              <a:rPr lang="en-US" sz="2800" dirty="0"/>
              <a:t>Workflow training -</a:t>
            </a:r>
            <a:br>
              <a:rPr lang="en-US" sz="2800" dirty="0"/>
            </a:br>
            <a:r>
              <a:rPr lang="en-US" sz="2800" dirty="0"/>
              <a:t> Time Manager/Supervisor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066918"/>
            <a:ext cx="6172200" cy="645725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r>
              <a:rPr lang="en-US" sz="3600" dirty="0"/>
              <a:t>Navigation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4" y="2448579"/>
            <a:ext cx="7781926" cy="522614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r>
              <a:rPr lang="en-US" sz="2800" dirty="0" smtClean="0"/>
              <a:t>        CBT                                         </a:t>
            </a:r>
            <a:r>
              <a:rPr lang="en-US" sz="2800" dirty="0"/>
              <a:t>Manager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6" t="4968" r="11585"/>
          <a:stretch/>
        </p:blipFill>
        <p:spPr bwMode="auto">
          <a:xfrm>
            <a:off x="838200" y="3276600"/>
            <a:ext cx="3771900" cy="272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96144"/>
            <a:ext cx="3505200" cy="2735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2075" y="1066918"/>
            <a:ext cx="6172200" cy="645725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r>
              <a:rPr lang="en-US" sz="3600" dirty="0"/>
              <a:t>Time clock     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90800" y="-152400"/>
            <a:ext cx="8001000" cy="1143000"/>
          </a:xfrm>
        </p:spPr>
        <p:txBody>
          <a:bodyPr/>
          <a:lstStyle/>
          <a:p>
            <a:pPr algn="ctr"/>
            <a:r>
              <a:rPr lang="en-US" sz="2800" dirty="0"/>
              <a:t>Workflow training -</a:t>
            </a:r>
            <a:br>
              <a:rPr lang="en-US" sz="2800" dirty="0"/>
            </a:br>
            <a:r>
              <a:rPr lang="en-US" sz="2800" dirty="0"/>
              <a:t> Time Manager/Supervisor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2395869"/>
            <a:ext cx="6629400" cy="522614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r>
              <a:rPr lang="en-US" sz="2800" dirty="0"/>
              <a:t>Soft Keys           </a:t>
            </a:r>
            <a:r>
              <a:rPr lang="en-US" sz="2800" dirty="0" smtClean="0"/>
              <a:t>                  Touchscreen</a:t>
            </a:r>
            <a:endParaRPr lang="en-US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19450"/>
            <a:ext cx="3295061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3374565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0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Contents of LoboTime Agent Training Kit: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90600" y="2438400"/>
            <a:ext cx="7924800" cy="3600380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pPr marL="340621" indent="-340621">
              <a:buFont typeface="Arial" pitchFamily="34" charset="0"/>
              <a:buChar char="•"/>
            </a:pPr>
            <a:r>
              <a:rPr lang="en-US" dirty="0" smtClean="0"/>
              <a:t>Common definitions in LoboTime</a:t>
            </a:r>
          </a:p>
          <a:p>
            <a:endParaRPr lang="en-US" sz="1200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dirty="0" smtClean="0"/>
              <a:t>Schedule of training courses for Time Manager/Supervisor</a:t>
            </a:r>
          </a:p>
          <a:p>
            <a:pPr marL="340621" indent="-340621">
              <a:buFont typeface="Arial" pitchFamily="34" charset="0"/>
              <a:buChar char="•"/>
            </a:pPr>
            <a:endParaRPr lang="en-US" sz="1200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dirty="0" smtClean="0"/>
              <a:t>List of training courses descriptions for employee and </a:t>
            </a:r>
            <a:r>
              <a:rPr lang="en-US" dirty="0" smtClean="0"/>
              <a:t>Time Manager/Supervisor</a:t>
            </a:r>
            <a:endParaRPr lang="en-US" dirty="0" smtClean="0"/>
          </a:p>
          <a:p>
            <a:pPr marL="340621" indent="-340621">
              <a:buFont typeface="Arial" pitchFamily="34" charset="0"/>
              <a:buChar char="•"/>
            </a:pPr>
            <a:endParaRPr lang="en-US" sz="1200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dirty="0" smtClean="0"/>
              <a:t>Defined roles and responsibilities</a:t>
            </a:r>
          </a:p>
          <a:p>
            <a:pPr marL="340621" indent="-340621">
              <a:buFont typeface="Arial" pitchFamily="34" charset="0"/>
              <a:buChar char="•"/>
            </a:pPr>
            <a:endParaRPr lang="en-US" sz="1200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dirty="0" smtClean="0"/>
              <a:t>Best practices for implementation and after go-live</a:t>
            </a:r>
          </a:p>
          <a:p>
            <a:pPr marL="340621" indent="-340621">
              <a:buFont typeface="Arial" pitchFamily="34" charset="0"/>
              <a:buChar char="•"/>
            </a:pPr>
            <a:endParaRPr lang="en-US" sz="1200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dirty="0" smtClean="0"/>
              <a:t>Next steps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990600" y="29718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20" rIns="90833" bIns="454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400" dirty="0"/>
              <a:t>Workflow training -</a:t>
            </a:r>
            <a:br>
              <a:rPr lang="en-US" sz="4400" dirty="0"/>
            </a:br>
            <a:r>
              <a:rPr lang="en-US" sz="4400" dirty="0"/>
              <a:t> Employee</a:t>
            </a:r>
          </a:p>
        </p:txBody>
      </p:sp>
    </p:spTree>
    <p:extLst>
      <p:ext uri="{BB962C8B-B14F-4D97-AF65-F5344CB8AC3E}">
        <p14:creationId xmlns:p14="http://schemas.microsoft.com/office/powerpoint/2010/main" val="20889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19200" y="838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20" rIns="90833" bIns="454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dirty="0" smtClean="0"/>
              <a:t>Workflow training -</a:t>
            </a:r>
            <a:br>
              <a:rPr lang="en-US" dirty="0" smtClean="0"/>
            </a:br>
            <a:r>
              <a:rPr lang="en-US" dirty="0" smtClean="0"/>
              <a:t> Employee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454234"/>
            <a:ext cx="7315200" cy="2677050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r>
              <a:rPr lang="en-US" dirty="0"/>
              <a:t>Communicate the following to your </a:t>
            </a:r>
            <a:r>
              <a:rPr lang="en-US" dirty="0" smtClean="0"/>
              <a:t>Employee:</a:t>
            </a:r>
            <a:endParaRPr lang="en-US" dirty="0"/>
          </a:p>
          <a:p>
            <a:pPr marL="340621" indent="-340621">
              <a:buFont typeface="Arial" pitchFamily="34" charset="0"/>
              <a:buChar char="•"/>
            </a:pPr>
            <a:endParaRPr lang="en-US" dirty="0" smtClean="0"/>
          </a:p>
          <a:p>
            <a:pPr marL="340621" indent="-34062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Download and review navigation job aid</a:t>
            </a:r>
          </a:p>
          <a:p>
            <a:pPr marL="340621" indent="-34062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Download and review  PC user job aid</a:t>
            </a:r>
          </a:p>
          <a:p>
            <a:pPr marL="340621" indent="-340621">
              <a:buFont typeface="Arial" pitchFamily="34" charset="0"/>
              <a:buChar char="•"/>
            </a:pPr>
            <a:r>
              <a:rPr lang="en-US" dirty="0" smtClean="0"/>
              <a:t>Download and Time clock job </a:t>
            </a:r>
            <a:r>
              <a:rPr lang="en-US" dirty="0" smtClean="0"/>
              <a:t>aids (</a:t>
            </a:r>
            <a:r>
              <a:rPr lang="en-US" dirty="0" smtClean="0"/>
              <a:t>InTouch</a:t>
            </a:r>
            <a:r>
              <a:rPr lang="en-US" dirty="0" smtClean="0"/>
              <a:t> and Terminal)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58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-304800"/>
            <a:ext cx="8001000" cy="1143000"/>
          </a:xfrm>
        </p:spPr>
        <p:txBody>
          <a:bodyPr/>
          <a:lstStyle/>
          <a:p>
            <a:r>
              <a:rPr lang="en-US" sz="3200" dirty="0"/>
              <a:t>Workflow training -Employee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500" y="1067036"/>
            <a:ext cx="6172200" cy="645725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r>
              <a:rPr lang="en-US" sz="3600" dirty="0"/>
              <a:t>Navigation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2438400"/>
            <a:ext cx="7543800" cy="522614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r>
              <a:rPr lang="en-US" sz="2800" dirty="0" smtClean="0"/>
              <a:t>CBT PC Users                          Job Aid PC Users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6" t="4968" r="11585"/>
          <a:stretch/>
        </p:blipFill>
        <p:spPr bwMode="auto">
          <a:xfrm>
            <a:off x="838200" y="3276600"/>
            <a:ext cx="3771900" cy="272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92640"/>
            <a:ext cx="3743325" cy="268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5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-228600"/>
            <a:ext cx="8001000" cy="1143000"/>
          </a:xfrm>
        </p:spPr>
        <p:txBody>
          <a:bodyPr/>
          <a:lstStyle/>
          <a:p>
            <a:r>
              <a:rPr lang="en-US" sz="3200" dirty="0"/>
              <a:t>Workflow</a:t>
            </a:r>
            <a:r>
              <a:rPr lang="en-US" sz="2400" dirty="0"/>
              <a:t> </a:t>
            </a:r>
            <a:r>
              <a:rPr lang="en-US" sz="3200" dirty="0"/>
              <a:t>training- Employee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62075" y="1066803"/>
            <a:ext cx="6172200" cy="522614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r>
              <a:rPr lang="en-US" sz="2800" dirty="0"/>
              <a:t>PC User                                 Time Clock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8600" y="2395869"/>
            <a:ext cx="6172200" cy="522614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r>
              <a:rPr lang="en-US" sz="2800" dirty="0"/>
              <a:t>Soft Keys              Touchscreen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213997"/>
            <a:ext cx="2529363" cy="3110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2524074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31777"/>
            <a:ext cx="2552891" cy="318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0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514600"/>
            <a:ext cx="7543800" cy="4708376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pPr marL="340621" indent="-340621">
              <a:buFont typeface="Arial" pitchFamily="34" charset="0"/>
              <a:buChar char="•"/>
            </a:pPr>
            <a:r>
              <a:rPr lang="en-US" sz="2000" dirty="0" smtClean="0"/>
              <a:t>Take this information back to your organization and </a:t>
            </a:r>
          </a:p>
          <a:p>
            <a:r>
              <a:rPr lang="en-US" sz="2000" dirty="0" smtClean="0"/>
              <a:t>     communicate status of project to your organization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</a:t>
            </a:r>
          </a:p>
          <a:p>
            <a:pPr marL="340621" indent="-340621">
              <a:buFont typeface="Arial" pitchFamily="34" charset="0"/>
              <a:buChar char="•"/>
            </a:pPr>
            <a:r>
              <a:rPr lang="en-US" sz="2000" dirty="0" smtClean="0"/>
              <a:t>Work with your Leadership team to determine the</a:t>
            </a:r>
          </a:p>
          <a:p>
            <a:r>
              <a:rPr lang="en-US" sz="2000" dirty="0" smtClean="0"/>
              <a:t>     recommended business practices and expectations</a:t>
            </a:r>
          </a:p>
          <a:p>
            <a:r>
              <a:rPr lang="en-US" sz="2000" dirty="0" smtClean="0"/>
              <a:t>     that will support the implementation including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structure of Time Managers/Supervisors</a:t>
            </a:r>
          </a:p>
          <a:p>
            <a:pPr marL="340621" indent="-340621">
              <a:buFont typeface="Arial" pitchFamily="34" charset="0"/>
              <a:buChar char="•"/>
            </a:pPr>
            <a:endParaRPr lang="en-US" sz="1600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sz="2000" dirty="0" smtClean="0"/>
              <a:t>Discuss timeline with your organization</a:t>
            </a:r>
          </a:p>
          <a:p>
            <a:endParaRPr lang="en-US" sz="1600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sz="2000" dirty="0"/>
              <a:t>During open lab time/parallel preview create schedule for both </a:t>
            </a:r>
            <a:r>
              <a:rPr lang="en-US" sz="2000" dirty="0" smtClean="0"/>
              <a:t>exempt and </a:t>
            </a:r>
            <a:r>
              <a:rPr lang="en-US" sz="2000" dirty="0"/>
              <a:t>non-exempt employees</a:t>
            </a:r>
          </a:p>
          <a:p>
            <a:pPr marL="340621" indent="-340621">
              <a:buFont typeface="Arial" pitchFamily="34" charset="0"/>
              <a:buChar char="•"/>
            </a:pPr>
            <a:endParaRPr lang="en-US" dirty="0" smtClean="0"/>
          </a:p>
          <a:p>
            <a:pPr marL="340621" indent="-34062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979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continued: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1" y="2514600"/>
            <a:ext cx="6212335" cy="3231048"/>
          </a:xfrm>
          <a:prstGeom prst="rect">
            <a:avLst/>
          </a:prstGeom>
          <a:noFill/>
        </p:spPr>
        <p:txBody>
          <a:bodyPr wrap="none" lIns="90833" tIns="45420" rIns="90833" bIns="45420" rtlCol="0">
            <a:spAutoFit/>
          </a:bodyPr>
          <a:lstStyle/>
          <a:p>
            <a:pPr marL="340621" indent="-340621">
              <a:buFont typeface="Arial" pitchFamily="34" charset="0"/>
              <a:buChar char="•"/>
            </a:pPr>
            <a:r>
              <a:rPr lang="en-US" sz="2000" dirty="0" smtClean="0"/>
              <a:t>Ask LoboTime Managers/Supervisors to enroll in</a:t>
            </a:r>
          </a:p>
          <a:p>
            <a:r>
              <a:rPr lang="en-US" sz="2000" dirty="0" smtClean="0"/>
              <a:t>     LoboTime Instructor led course.</a:t>
            </a:r>
          </a:p>
          <a:p>
            <a:endParaRPr lang="en-US" sz="2000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sz="2000" dirty="0" smtClean="0"/>
              <a:t>As of Friday, August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access Learning Central </a:t>
            </a:r>
          </a:p>
          <a:p>
            <a:r>
              <a:rPr lang="en-US" sz="2000" dirty="0" smtClean="0"/>
              <a:t>     to download job aids for your employees.  </a:t>
            </a:r>
          </a:p>
          <a:p>
            <a:endParaRPr lang="en-US" sz="2000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sz="2000" dirty="0" smtClean="0"/>
              <a:t>With your Leadership team, develop training plan with </a:t>
            </a:r>
          </a:p>
          <a:p>
            <a:r>
              <a:rPr lang="en-US" sz="2000" dirty="0" smtClean="0"/>
              <a:t>     time frame to roll out time clock/pc user training </a:t>
            </a:r>
          </a:p>
          <a:p>
            <a:r>
              <a:rPr lang="en-US" sz="2000" dirty="0" smtClean="0"/>
              <a:t>     to your employees.</a:t>
            </a:r>
          </a:p>
          <a:p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012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expectations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7001" y="2743257"/>
            <a:ext cx="7224855" cy="2677050"/>
          </a:xfrm>
          <a:prstGeom prst="rect">
            <a:avLst/>
          </a:prstGeom>
          <a:noFill/>
        </p:spPr>
        <p:txBody>
          <a:bodyPr wrap="none" lIns="90833" tIns="45420" rIns="90833" bIns="45420" rtlCol="0">
            <a:spAutoFit/>
          </a:bodyPr>
          <a:lstStyle/>
          <a:p>
            <a:pPr marL="340621" indent="-340621">
              <a:buFont typeface="Arial" pitchFamily="34" charset="0"/>
              <a:buChar char="•"/>
            </a:pPr>
            <a:r>
              <a:rPr lang="en-US" dirty="0" smtClean="0"/>
              <a:t>Determine the process for new employees and create </a:t>
            </a:r>
          </a:p>
          <a:p>
            <a:r>
              <a:rPr lang="en-US" dirty="0" smtClean="0"/>
              <a:t>     on-going training plan</a:t>
            </a:r>
          </a:p>
          <a:p>
            <a:endParaRPr lang="en-US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dirty="0" smtClean="0"/>
              <a:t>Determine how to handle a change in LoboTime agent</a:t>
            </a:r>
          </a:p>
          <a:p>
            <a:r>
              <a:rPr lang="en-US" dirty="0" smtClean="0"/>
              <a:t>    (BAR impact)</a:t>
            </a:r>
          </a:p>
          <a:p>
            <a:pPr marL="340621" indent="-340621">
              <a:buFont typeface="Arial" pitchFamily="34" charset="0"/>
              <a:buChar char="•"/>
            </a:pPr>
            <a:endParaRPr lang="en-US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dirty="0" smtClean="0"/>
              <a:t>Ongoing communication to organization</a:t>
            </a:r>
          </a:p>
        </p:txBody>
      </p:sp>
    </p:spTree>
    <p:extLst>
      <p:ext uri="{BB962C8B-B14F-4D97-AF65-F5344CB8AC3E}">
        <p14:creationId xmlns:p14="http://schemas.microsoft.com/office/powerpoint/2010/main" val="8281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on-going updates/support: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743257"/>
            <a:ext cx="5377170" cy="1938386"/>
          </a:xfrm>
          <a:prstGeom prst="rect">
            <a:avLst/>
          </a:prstGeom>
          <a:noFill/>
        </p:spPr>
        <p:txBody>
          <a:bodyPr wrap="none" lIns="90833" tIns="45420" rIns="90833" bIns="45420" rtlCol="0">
            <a:spAutoFit/>
          </a:bodyPr>
          <a:lstStyle/>
          <a:p>
            <a:r>
              <a:rPr lang="en-US" dirty="0" smtClean="0"/>
              <a:t>Visit:  </a:t>
            </a:r>
            <a:r>
              <a:rPr lang="en-US" dirty="0" smtClean="0">
                <a:hlinkClick r:id="rId3"/>
              </a:rPr>
              <a:t>LoboTime.unm.edu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Support:  Contact Payroll at 277-2353</a:t>
            </a:r>
          </a:p>
          <a:p>
            <a:endParaRPr lang="en-US" dirty="0"/>
          </a:p>
          <a:p>
            <a:r>
              <a:rPr lang="en-US" dirty="0" smtClean="0"/>
              <a:t>Email:  Pay@unm.edu</a:t>
            </a:r>
          </a:p>
        </p:txBody>
      </p:sp>
    </p:spTree>
    <p:extLst>
      <p:ext uri="{BB962C8B-B14F-4D97-AF65-F5344CB8AC3E}">
        <p14:creationId xmlns:p14="http://schemas.microsoft.com/office/powerpoint/2010/main" val="730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357" y="2514602"/>
            <a:ext cx="6816090" cy="4523710"/>
          </a:xfrm>
          <a:prstGeom prst="rect">
            <a:avLst/>
          </a:prstGeom>
          <a:noFill/>
        </p:spPr>
        <p:txBody>
          <a:bodyPr wrap="none" lIns="90833" tIns="45420" rIns="90833" bIns="45420" rtlCol="0">
            <a:spAutoFit/>
          </a:bodyPr>
          <a:lstStyle/>
          <a:p>
            <a:pPr marL="340621" indent="-340621">
              <a:buFont typeface="Arial" pitchFamily="34" charset="0"/>
              <a:buChar char="•"/>
            </a:pPr>
            <a:r>
              <a:rPr lang="en-US" dirty="0" smtClean="0"/>
              <a:t>Training Prerequisites</a:t>
            </a:r>
          </a:p>
          <a:p>
            <a:pPr marL="797069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Securing Private Data </a:t>
            </a:r>
            <a:r>
              <a:rPr lang="en-US" dirty="0" smtClean="0"/>
              <a:t>and Exam (FINPRV102</a:t>
            </a:r>
            <a:r>
              <a:rPr lang="en-US" dirty="0"/>
              <a:t>)</a:t>
            </a:r>
          </a:p>
          <a:p>
            <a:pPr marL="797069" lvl="1" indent="-342900">
              <a:buFont typeface="Wingdings" pitchFamily="2" charset="2"/>
              <a:buChar char="ü"/>
            </a:pPr>
            <a:r>
              <a:rPr lang="en-US" dirty="0" smtClean="0"/>
              <a:t>Accurate </a:t>
            </a:r>
            <a:r>
              <a:rPr lang="en-US" dirty="0"/>
              <a:t>Time Reporting for </a:t>
            </a:r>
            <a:r>
              <a:rPr lang="en-US" dirty="0" smtClean="0"/>
              <a:t>Managers and </a:t>
            </a:r>
          </a:p>
          <a:p>
            <a:pPr lvl="1"/>
            <a:r>
              <a:rPr lang="en-US" dirty="0" smtClean="0"/>
              <a:t>     Acknowledgement </a:t>
            </a:r>
            <a:r>
              <a:rPr lang="en-US" dirty="0"/>
              <a:t>(EOD-FLSA</a:t>
            </a:r>
            <a:r>
              <a:rPr lang="en-US" dirty="0" smtClean="0"/>
              <a:t>)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340621" indent="-340621">
              <a:buFont typeface="Arial" pitchFamily="34" charset="0"/>
              <a:buChar char="•"/>
            </a:pPr>
            <a:r>
              <a:rPr lang="en-US" dirty="0" smtClean="0"/>
              <a:t>Training Schedule</a:t>
            </a:r>
          </a:p>
          <a:p>
            <a:pPr marL="340621" indent="-340621">
              <a:buFont typeface="Arial" pitchFamily="34" charset="0"/>
              <a:buChar char="•"/>
            </a:pPr>
            <a:endParaRPr lang="en-US" dirty="0"/>
          </a:p>
          <a:p>
            <a:pPr marL="340621" indent="-340621">
              <a:buFont typeface="Arial" pitchFamily="34" charset="0"/>
              <a:buChar char="•"/>
            </a:pPr>
            <a:endParaRPr lang="en-US" dirty="0"/>
          </a:p>
          <a:p>
            <a:pPr marL="340621" indent="-340621">
              <a:buFont typeface="Arial" pitchFamily="34" charset="0"/>
              <a:buChar char="•"/>
            </a:pPr>
            <a:endParaRPr lang="en-US" dirty="0" smtClean="0"/>
          </a:p>
          <a:p>
            <a:pPr marL="794785" lvl="1" indent="-340621">
              <a:buFont typeface="Arial" pitchFamily="34" charset="0"/>
              <a:buChar char="•"/>
            </a:pPr>
            <a:endParaRPr lang="en-US" dirty="0" smtClean="0"/>
          </a:p>
          <a:p>
            <a:pPr marL="794785" lvl="1" indent="-34062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51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69359"/>
              </p:ext>
            </p:extLst>
          </p:nvPr>
        </p:nvGraphicFramePr>
        <p:xfrm>
          <a:off x="838197" y="914399"/>
          <a:ext cx="8153402" cy="5740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1428"/>
                <a:gridCol w="4397140"/>
                <a:gridCol w="1904834"/>
              </a:tblGrid>
              <a:tr h="192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Title of course:  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LoboTime Time Manager/Supervisor training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Course Number: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EOD 470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3551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Date: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Location:  1019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21148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Time: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9-Aug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8:30 a.m. - 12:30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1:00 - 5:00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10-Aug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8:30 a.m. - 12:30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1:00 - 5:00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13-Aug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8:30 a.m. - 12:30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1:00 - 5:00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15-Aug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1:00 - 5:00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16-Aug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8:30 a.m. - 12:30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1:00 - 5:00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20-Aug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8:30 a.m. - 12:30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1:00 - 5:00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22-Aug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8:30 a.m. - 12:30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1:00 - 5:00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3077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Date: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Location:  Med Lab 2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8-Aug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8:30 am - 12:30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1:00 - 5:00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9-Aug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8:30 am - 12:30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1:00 - 5:00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10-Aug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1:00 - 5:00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14-Aug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8:30 am - 12:30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1:00 - 5:00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2553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15-Aug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8:30 am - 12:30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1:00 - 5:00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16-Aug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8:30 am - 12:30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1:00 - 5:00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17-Aug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8:30 am - 12:30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1:00 - 5:00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21-Aug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1:00 - 5:00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22-Aug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8:30 am - 12:30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1:00 - 5:00 p.m.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  <a:tr h="19213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2" marR="5222" marT="5222" marB="0" anchor="b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381375" y="152400"/>
            <a:ext cx="8001000" cy="1143000"/>
          </a:xfrm>
          <a:prstGeom prst="rect">
            <a:avLst/>
          </a:prstGeom>
        </p:spPr>
        <p:txBody>
          <a:bodyPr lIns="90833" tIns="45420" rIns="90833" bIns="4542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Training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LoboTime Definitions: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7620000" cy="4215933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r>
              <a:rPr lang="en-US" sz="1800" b="1" u="sng" dirty="0"/>
              <a:t>Workforce Timekeeper  (</a:t>
            </a:r>
            <a:r>
              <a:rPr lang="en-US" sz="1800" b="1" dirty="0"/>
              <a:t>WTK) = </a:t>
            </a:r>
            <a:r>
              <a:rPr lang="en-US" sz="1800" dirty="0"/>
              <a:t>Kronos term used to describe the</a:t>
            </a:r>
          </a:p>
          <a:p>
            <a:r>
              <a:rPr lang="en-US" sz="1800" dirty="0"/>
              <a:t> application at </a:t>
            </a:r>
            <a:r>
              <a:rPr lang="en-US" sz="1800" dirty="0" smtClean="0"/>
              <a:t>UNM.  Kronos </a:t>
            </a:r>
            <a:r>
              <a:rPr lang="en-US" sz="1800" dirty="0"/>
              <a:t>Workforce Timekeeper is LoboTime</a:t>
            </a:r>
          </a:p>
          <a:p>
            <a:endParaRPr lang="en-US" sz="1800" dirty="0"/>
          </a:p>
          <a:p>
            <a:r>
              <a:rPr lang="en-US" sz="1800" b="1" u="sng" dirty="0"/>
              <a:t>LoboTime Agent</a:t>
            </a:r>
            <a:r>
              <a:rPr lang="en-US" sz="1800" dirty="0"/>
              <a:t> = Main point of contact at the organization, responsible </a:t>
            </a:r>
            <a:r>
              <a:rPr lang="en-US" sz="1800" dirty="0" smtClean="0"/>
              <a:t>for </a:t>
            </a:r>
          </a:p>
          <a:p>
            <a:r>
              <a:rPr lang="en-US" sz="1800" dirty="0" smtClean="0"/>
              <a:t>rolling </a:t>
            </a:r>
            <a:r>
              <a:rPr lang="en-US" sz="1800" dirty="0"/>
              <a:t>out training for the employees using PC and/or Time clocks</a:t>
            </a:r>
          </a:p>
          <a:p>
            <a:endParaRPr lang="en-US" sz="1800" dirty="0"/>
          </a:p>
          <a:p>
            <a:r>
              <a:rPr lang="en-US" sz="1800" b="1" u="sng" dirty="0" smtClean="0"/>
              <a:t>LoboTime Time Manager* </a:t>
            </a:r>
            <a:r>
              <a:rPr lang="en-US" sz="1800" dirty="0"/>
              <a:t>= This role allows the individual to see </a:t>
            </a:r>
            <a:r>
              <a:rPr lang="en-US" sz="1800" dirty="0" smtClean="0"/>
              <a:t> their whole </a:t>
            </a:r>
            <a:r>
              <a:rPr lang="en-US" sz="1800" dirty="0" smtClean="0"/>
              <a:t>organization including </a:t>
            </a:r>
            <a:r>
              <a:rPr lang="en-US" sz="1800" dirty="0"/>
              <a:t>supervisors and employees</a:t>
            </a:r>
          </a:p>
          <a:p>
            <a:endParaRPr lang="en-US" sz="1800" dirty="0"/>
          </a:p>
          <a:p>
            <a:r>
              <a:rPr lang="en-US" sz="1800" b="1" u="sng" dirty="0"/>
              <a:t>LoboTime </a:t>
            </a:r>
            <a:r>
              <a:rPr lang="en-US" sz="1800" b="1" u="sng" dirty="0" smtClean="0"/>
              <a:t>Supervisor* </a:t>
            </a:r>
            <a:r>
              <a:rPr lang="en-US" sz="1800" dirty="0"/>
              <a:t>= This role allows the individual to see </a:t>
            </a:r>
            <a:r>
              <a:rPr lang="en-US" sz="1800" dirty="0" smtClean="0"/>
              <a:t>the employees for whom they are  listed as </a:t>
            </a:r>
            <a:r>
              <a:rPr lang="en-US" sz="1800" dirty="0"/>
              <a:t>the supervisor on file in the Banner </a:t>
            </a:r>
            <a:r>
              <a:rPr lang="en-US" sz="1800" dirty="0" smtClean="0"/>
              <a:t>system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600" dirty="0" smtClean="0"/>
              <a:t>*</a:t>
            </a:r>
            <a:r>
              <a:rPr lang="en-US" sz="1600" dirty="0" smtClean="0"/>
              <a:t>The roles </a:t>
            </a:r>
            <a:r>
              <a:rPr lang="en-US" sz="1600" dirty="0" smtClean="0"/>
              <a:t> will be referred to as Time Manager/Supervisor in the rest of the kit</a:t>
            </a:r>
            <a:endParaRPr lang="en-US" sz="16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955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542" y="609600"/>
            <a:ext cx="80010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Role &amp; Responsibilities of LoboTime Agent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14542" y="2133600"/>
            <a:ext cx="7178945" cy="4523710"/>
          </a:xfrm>
          <a:prstGeom prst="rect">
            <a:avLst/>
          </a:prstGeom>
          <a:noFill/>
        </p:spPr>
        <p:txBody>
          <a:bodyPr wrap="none" lIns="90833" tIns="45420" rIns="90833" bIns="45420" rtlCol="0">
            <a:spAutoFit/>
          </a:bodyPr>
          <a:lstStyle/>
          <a:p>
            <a:endParaRPr lang="en-US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sz="2000" dirty="0" smtClean="0"/>
              <a:t>Designated as the single point of contact for all LoboTime</a:t>
            </a:r>
          </a:p>
          <a:p>
            <a:r>
              <a:rPr lang="en-US" sz="2000" dirty="0" smtClean="0"/>
              <a:t>     communication.  Responsible for seeing that all </a:t>
            </a:r>
            <a:r>
              <a:rPr lang="en-US" sz="2000" dirty="0" smtClean="0"/>
              <a:t>Time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smtClean="0"/>
              <a:t>Managers/Supervisors</a:t>
            </a:r>
            <a:r>
              <a:rPr lang="en-US" sz="2000" dirty="0" smtClean="0"/>
              <a:t>, and employees receive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necessary communications</a:t>
            </a:r>
          </a:p>
          <a:p>
            <a:pPr marL="340621" indent="-340621">
              <a:buFont typeface="Arial" pitchFamily="34" charset="0"/>
              <a:buChar char="•"/>
            </a:pPr>
            <a:endParaRPr lang="en-US" sz="2000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sz="2000" dirty="0" smtClean="0"/>
              <a:t>Responsible for ensuring that all </a:t>
            </a:r>
            <a:r>
              <a:rPr lang="en-US" sz="2000" dirty="0" smtClean="0"/>
              <a:t>Time Managers/Supervisors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smtClean="0"/>
              <a:t>take </a:t>
            </a:r>
            <a:r>
              <a:rPr lang="en-US" sz="2000" dirty="0" smtClean="0"/>
              <a:t>required instructor led training and required</a:t>
            </a:r>
          </a:p>
          <a:p>
            <a:r>
              <a:rPr lang="en-US" sz="2000" dirty="0" smtClean="0"/>
              <a:t>     prerequisites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Responsible for review and communicating University Business </a:t>
            </a:r>
          </a:p>
          <a:p>
            <a:r>
              <a:rPr lang="en-US" sz="2000" dirty="0" smtClean="0"/>
              <a:t>     Policy – </a:t>
            </a:r>
            <a:r>
              <a:rPr lang="en-US" sz="2000" dirty="0" smtClean="0">
                <a:hlinkClick r:id="rId3"/>
              </a:rPr>
              <a:t>2000  Responsibility and Accountability for University</a:t>
            </a:r>
          </a:p>
          <a:p>
            <a:r>
              <a:rPr lang="en-US" sz="2000" dirty="0" smtClean="0">
                <a:hlinkClick r:id="rId3"/>
              </a:rPr>
              <a:t>     Information and Transactions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22317" y="1632855"/>
            <a:ext cx="7772400" cy="4954597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pPr marL="340621" indent="-340621">
              <a:buFont typeface="Arial" pitchFamily="34" charset="0"/>
              <a:buChar char="•"/>
            </a:pPr>
            <a:r>
              <a:rPr lang="en-US" sz="2000" dirty="0" smtClean="0"/>
              <a:t>Responsible for ensuring that all employees who are required to clock in or time stamp via a PC are trained and receive needed support</a:t>
            </a:r>
          </a:p>
          <a:p>
            <a:pPr marL="340621" indent="-340621">
              <a:buFont typeface="Arial" pitchFamily="34" charset="0"/>
              <a:buChar char="•"/>
            </a:pPr>
            <a:endParaRPr lang="en-US" sz="1200" dirty="0"/>
          </a:p>
          <a:p>
            <a:pPr marL="340621" indent="-340621">
              <a:buFont typeface="Arial" pitchFamily="34" charset="0"/>
              <a:buChar char="•"/>
            </a:pPr>
            <a:r>
              <a:rPr lang="en-US" sz="2000" dirty="0"/>
              <a:t>Handle approval of  all BAR requests for Time Manager/Supervisors</a:t>
            </a:r>
          </a:p>
          <a:p>
            <a:r>
              <a:rPr lang="en-US" sz="2000" dirty="0"/>
              <a:t>     within their </a:t>
            </a:r>
            <a:r>
              <a:rPr lang="en-US" sz="2000" dirty="0" smtClean="0"/>
              <a:t>organizations</a:t>
            </a:r>
            <a:endParaRPr lang="en-US" sz="2000" dirty="0"/>
          </a:p>
          <a:p>
            <a:pPr marL="340621" indent="-340621">
              <a:buFont typeface="Arial" pitchFamily="34" charset="0"/>
              <a:buChar char="•"/>
            </a:pPr>
            <a:endParaRPr lang="en-US" sz="1200" dirty="0"/>
          </a:p>
          <a:p>
            <a:pPr marL="340621" indent="-340621">
              <a:buFont typeface="Arial" pitchFamily="34" charset="0"/>
              <a:buChar char="•"/>
            </a:pPr>
            <a:r>
              <a:rPr lang="en-US" sz="2000" dirty="0" smtClean="0"/>
              <a:t>Responsible </a:t>
            </a:r>
            <a:r>
              <a:rPr lang="en-US" sz="2000" dirty="0" smtClean="0"/>
              <a:t>to deliver employee training for </a:t>
            </a:r>
            <a:r>
              <a:rPr lang="en-US" sz="2000" dirty="0" smtClean="0"/>
              <a:t>all newly hired or transferred </a:t>
            </a:r>
            <a:r>
              <a:rPr lang="en-US" sz="2000" dirty="0" smtClean="0"/>
              <a:t>employees  </a:t>
            </a:r>
            <a:endParaRPr lang="en-US" sz="2000" dirty="0" smtClean="0"/>
          </a:p>
          <a:p>
            <a:pPr marL="340621" indent="-340621">
              <a:buFont typeface="Arial" pitchFamily="34" charset="0"/>
              <a:buChar char="•"/>
            </a:pPr>
            <a:endParaRPr lang="en-US" sz="1200" dirty="0"/>
          </a:p>
          <a:p>
            <a:pPr marL="340621" indent="-340621">
              <a:buFont typeface="Arial" pitchFamily="34" charset="0"/>
              <a:buChar char="•"/>
            </a:pPr>
            <a:r>
              <a:rPr lang="en-US" sz="2000" dirty="0" smtClean="0"/>
              <a:t>Function </a:t>
            </a:r>
            <a:r>
              <a:rPr lang="en-US" sz="2000" dirty="0"/>
              <a:t>as a liaison for the </a:t>
            </a:r>
            <a:r>
              <a:rPr lang="en-US" sz="2000" dirty="0" smtClean="0"/>
              <a:t>Time Managers/</a:t>
            </a:r>
            <a:r>
              <a:rPr lang="en-US" sz="2000" dirty="0" smtClean="0"/>
              <a:t>Supervisors and employees</a:t>
            </a:r>
            <a:endParaRPr lang="en-US" sz="2000" dirty="0" smtClean="0"/>
          </a:p>
          <a:p>
            <a:endParaRPr lang="en-US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Responsible for communicating upgrades, enhancements, and process</a:t>
            </a:r>
          </a:p>
          <a:p>
            <a:r>
              <a:rPr lang="en-US" sz="2000" dirty="0" smtClean="0"/>
              <a:t>     changes to department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542" y="609600"/>
            <a:ext cx="80010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Role &amp; Responsibilities of LoboTime</a:t>
            </a:r>
            <a:br>
              <a:rPr lang="en-US" sz="2800" dirty="0" smtClean="0"/>
            </a:br>
            <a:r>
              <a:rPr lang="en-US" sz="2800" dirty="0" smtClean="0"/>
              <a:t>Agent continued</a:t>
            </a:r>
          </a:p>
        </p:txBody>
      </p:sp>
    </p:spTree>
    <p:extLst>
      <p:ext uri="{BB962C8B-B14F-4D97-AF65-F5344CB8AC3E}">
        <p14:creationId xmlns:p14="http://schemas.microsoft.com/office/powerpoint/2010/main" val="7907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124200"/>
            <a:ext cx="7543800" cy="1143000"/>
          </a:xfrm>
        </p:spPr>
        <p:txBody>
          <a:bodyPr/>
          <a:lstStyle/>
          <a:p>
            <a:r>
              <a:rPr lang="en-US" dirty="0" smtClean="0"/>
              <a:t>Best Practices for LoboTime Agents to consider implementing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001000" cy="1143000"/>
          </a:xfrm>
        </p:spPr>
        <p:txBody>
          <a:bodyPr/>
          <a:lstStyle/>
          <a:p>
            <a:r>
              <a:rPr lang="en-US" sz="2800" dirty="0"/>
              <a:t>Recommend Business </a:t>
            </a:r>
            <a:r>
              <a:rPr lang="en-US" sz="2800" dirty="0" smtClean="0"/>
              <a:t>Practices</a:t>
            </a:r>
            <a:r>
              <a:rPr lang="en-US" sz="2800" dirty="0"/>
              <a:t> </a:t>
            </a:r>
            <a:r>
              <a:rPr lang="en-US" sz="2800" dirty="0" smtClean="0"/>
              <a:t>–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Business Process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1981782"/>
            <a:ext cx="7924800" cy="5508595"/>
          </a:xfrm>
          <a:prstGeom prst="rect">
            <a:avLst/>
          </a:prstGeom>
          <a:noFill/>
        </p:spPr>
        <p:txBody>
          <a:bodyPr wrap="square" lIns="90833" tIns="45420" rIns="90833" bIns="45420" rtlCol="0">
            <a:spAutoFit/>
          </a:bodyPr>
          <a:lstStyle/>
          <a:p>
            <a:pPr marL="340621" indent="-34062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sz="2800" dirty="0" smtClean="0"/>
              <a:t>For the Time Managers/Supervisors - define:</a:t>
            </a:r>
          </a:p>
          <a:p>
            <a:endParaRPr lang="en-US" sz="1200" dirty="0" smtClean="0"/>
          </a:p>
          <a:p>
            <a:pPr marL="797069" lvl="1" indent="-342900">
              <a:buFont typeface="Arial" pitchFamily="34" charset="0"/>
              <a:buChar char="•"/>
            </a:pPr>
            <a:r>
              <a:rPr lang="en-US" sz="2800" dirty="0" smtClean="0"/>
              <a:t>Roles/expectations of the Time Manager/Supervisor</a:t>
            </a:r>
          </a:p>
          <a:p>
            <a:pPr marL="797069" lvl="1" indent="-342900">
              <a:buFont typeface="Arial" pitchFamily="34" charset="0"/>
              <a:buChar char="•"/>
            </a:pPr>
            <a:r>
              <a:rPr lang="en-US" sz="2800" dirty="0" smtClean="0"/>
              <a:t>How often to review exceptions and leave requests</a:t>
            </a:r>
          </a:p>
          <a:p>
            <a:pPr marL="797069" lvl="1" indent="-342900">
              <a:buFont typeface="Arial" pitchFamily="34" charset="0"/>
              <a:buChar char="•"/>
            </a:pPr>
            <a:r>
              <a:rPr lang="en-US" sz="2800" dirty="0" smtClean="0"/>
              <a:t>What are the established deadlines for approval</a:t>
            </a:r>
          </a:p>
          <a:p>
            <a:pPr marL="797069" lvl="1" indent="-342900">
              <a:buFont typeface="Arial" pitchFamily="34" charset="0"/>
              <a:buChar char="•"/>
            </a:pPr>
            <a:r>
              <a:rPr lang="en-US" sz="2800" dirty="0" smtClean="0"/>
              <a:t>When approvals must be completed</a:t>
            </a:r>
          </a:p>
          <a:p>
            <a:pPr marL="797069" lvl="1" indent="-342900">
              <a:buFont typeface="Arial" pitchFamily="34" charset="0"/>
              <a:buChar char="•"/>
            </a:pPr>
            <a:r>
              <a:rPr lang="en-US" sz="2800" dirty="0" smtClean="0"/>
              <a:t>When sign-offs must be completed</a:t>
            </a:r>
          </a:p>
          <a:p>
            <a:pPr marL="340621" indent="-340621">
              <a:buFont typeface="Arial" pitchFamily="34" charset="0"/>
              <a:buChar char="•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pPr marL="340621" indent="-34062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61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001000" cy="1143000"/>
          </a:xfrm>
        </p:spPr>
        <p:txBody>
          <a:bodyPr/>
          <a:lstStyle/>
          <a:p>
            <a:r>
              <a:rPr lang="en-US" sz="2800" dirty="0"/>
              <a:t>Recommend Business </a:t>
            </a:r>
            <a:r>
              <a:rPr lang="en-US" sz="2800" dirty="0" smtClean="0"/>
              <a:t>Practices</a:t>
            </a:r>
            <a:r>
              <a:rPr lang="en-US" sz="2800" dirty="0"/>
              <a:t> </a:t>
            </a:r>
            <a:r>
              <a:rPr lang="en-US" sz="2800" dirty="0" smtClean="0"/>
              <a:t>–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Business Process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14525"/>
            <a:ext cx="7726211" cy="6370369"/>
          </a:xfrm>
          <a:prstGeom prst="rect">
            <a:avLst/>
          </a:prstGeom>
          <a:noFill/>
        </p:spPr>
        <p:txBody>
          <a:bodyPr wrap="none" lIns="90833" tIns="45420" rIns="90833" bIns="45420" rtlCol="0">
            <a:spAutoFit/>
          </a:bodyPr>
          <a:lstStyle/>
          <a:p>
            <a:pPr marL="340621" indent="-34062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sz="2800" dirty="0" smtClean="0"/>
              <a:t> For the Employee - define:</a:t>
            </a:r>
          </a:p>
          <a:p>
            <a:pPr marL="340621" indent="-340621">
              <a:buFont typeface="Arial" pitchFamily="34" charset="0"/>
              <a:buChar char="•"/>
            </a:pPr>
            <a:endParaRPr lang="en-US" sz="1400" dirty="0" smtClean="0"/>
          </a:p>
          <a:p>
            <a:pPr marL="794790" lvl="1" indent="-340621">
              <a:buFont typeface="Arial" pitchFamily="34" charset="0"/>
              <a:buChar char="•"/>
            </a:pPr>
            <a:r>
              <a:rPr lang="en-US" dirty="0" smtClean="0"/>
              <a:t>Which system will be used pc and/or time clock</a:t>
            </a:r>
          </a:p>
          <a:p>
            <a:pPr marL="794790" lvl="1" indent="-340621">
              <a:buFont typeface="Arial" pitchFamily="34" charset="0"/>
              <a:buChar char="•"/>
            </a:pPr>
            <a:r>
              <a:rPr lang="en-US" dirty="0" smtClean="0"/>
              <a:t>Check system daily to review punches</a:t>
            </a:r>
          </a:p>
          <a:p>
            <a:pPr marL="794790" lvl="1" indent="-340621">
              <a:buFont typeface="Arial" pitchFamily="34" charset="0"/>
              <a:buChar char="•"/>
            </a:pPr>
            <a:r>
              <a:rPr lang="en-US" dirty="0" smtClean="0"/>
              <a:t>How to request leave (sick or annual) </a:t>
            </a:r>
          </a:p>
          <a:p>
            <a:pPr marL="794790" lvl="1" indent="-340621">
              <a:buFont typeface="Arial" pitchFamily="34" charset="0"/>
              <a:buChar char="•"/>
            </a:pPr>
            <a:r>
              <a:rPr lang="en-US" dirty="0" smtClean="0"/>
              <a:t>What is the time card approval process </a:t>
            </a:r>
          </a:p>
          <a:p>
            <a:pPr marL="794790" lvl="1" indent="-340621">
              <a:buFont typeface="Arial" pitchFamily="34" charset="0"/>
              <a:buChar char="•"/>
            </a:pPr>
            <a:r>
              <a:rPr lang="en-US" dirty="0" smtClean="0"/>
              <a:t>What are the deadlines for approval </a:t>
            </a:r>
          </a:p>
          <a:p>
            <a:pPr marL="794790" lvl="1" indent="-340621">
              <a:buFont typeface="Arial" pitchFamily="34" charset="0"/>
              <a:buChar char="•"/>
            </a:pPr>
            <a:r>
              <a:rPr lang="en-US" dirty="0" smtClean="0"/>
              <a:t>What is the process for fixing errors and/or mistakes</a:t>
            </a:r>
          </a:p>
          <a:p>
            <a:pPr marL="794790" lvl="1" indent="-340621">
              <a:buFont typeface="Arial" pitchFamily="34" charset="0"/>
              <a:buChar char="•"/>
            </a:pPr>
            <a:r>
              <a:rPr lang="en-US" dirty="0" smtClean="0"/>
              <a:t>Expectation for meal punches (policy, union contract)</a:t>
            </a:r>
          </a:p>
          <a:p>
            <a:pPr marL="794790" lvl="1" indent="-340621">
              <a:buFont typeface="Arial" pitchFamily="34" charset="0"/>
              <a:buChar char="•"/>
            </a:pPr>
            <a:r>
              <a:rPr lang="en-US" dirty="0" smtClean="0"/>
              <a:t>What is the process for new employees</a:t>
            </a:r>
          </a:p>
          <a:p>
            <a:pPr marL="794790" lvl="1" indent="-340621">
              <a:buFont typeface="Arial" pitchFamily="34" charset="0"/>
              <a:buChar char="•"/>
            </a:pPr>
            <a:r>
              <a:rPr lang="en-US" dirty="0" smtClean="0"/>
              <a:t>What are the department expectations regarding policy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(e.g. not sharing cards – clocking in someone else)</a:t>
            </a:r>
            <a:endParaRPr lang="en-US" sz="2000" dirty="0"/>
          </a:p>
          <a:p>
            <a:pPr marL="340621" indent="-340621">
              <a:buFont typeface="Arial" pitchFamily="34" charset="0"/>
              <a:buChar char="•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pPr marL="340621" indent="-34062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21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CC0000"/>
      </a:accent1>
      <a:accent2>
        <a:srgbClr val="B2B2B2"/>
      </a:accent2>
      <a:accent3>
        <a:srgbClr val="FFFFFF"/>
      </a:accent3>
      <a:accent4>
        <a:srgbClr val="000000"/>
      </a:accent4>
      <a:accent5>
        <a:srgbClr val="E2AAAA"/>
      </a:accent5>
      <a:accent6>
        <a:srgbClr val="A1A1A1"/>
      </a:accent6>
      <a:hlink>
        <a:srgbClr val="B2B2B2"/>
      </a:hlink>
      <a:folHlink>
        <a:srgbClr val="B2B2B2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5600</TotalTime>
  <Words>1911</Words>
  <Application>Microsoft Office PowerPoint</Application>
  <PresentationFormat>On-screen Show (4:3)</PresentationFormat>
  <Paragraphs>347</Paragraphs>
  <Slides>39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Capsules</vt:lpstr>
      <vt:lpstr>LoboTime  Agent  Training Kit</vt:lpstr>
      <vt:lpstr>Purpose of LoboTime Agent Training Kit:</vt:lpstr>
      <vt:lpstr>Contents of LoboTime Agent Training Kit:</vt:lpstr>
      <vt:lpstr>LoboTime Definitions:</vt:lpstr>
      <vt:lpstr>Role &amp; Responsibilities of LoboTime Agent</vt:lpstr>
      <vt:lpstr>Role &amp; Responsibilities of LoboTime Agent continued</vt:lpstr>
      <vt:lpstr>Best Practices for LoboTime Agents to consider implementing</vt:lpstr>
      <vt:lpstr>Recommend Business Practices – Business Process</vt:lpstr>
      <vt:lpstr>Recommend Business Practices – Business Process</vt:lpstr>
      <vt:lpstr>Recommend Business Practices - System</vt:lpstr>
      <vt:lpstr>Recommend Business Practices – Time clock</vt:lpstr>
      <vt:lpstr>Recommend Business Practices – PC user</vt:lpstr>
      <vt:lpstr>Recommend Business Practices continued</vt:lpstr>
      <vt:lpstr>Roll out Strategy LoboTime</vt:lpstr>
      <vt:lpstr>Roll out strategy for LoboTime agents- phase one</vt:lpstr>
      <vt:lpstr>PowerPoint Presentation</vt:lpstr>
      <vt:lpstr>Roll out strategy- phase one</vt:lpstr>
      <vt:lpstr>Roll out strategy- phase one</vt:lpstr>
      <vt:lpstr>Roll out strategy- phase one</vt:lpstr>
      <vt:lpstr>Learning Central overview</vt:lpstr>
      <vt:lpstr>PowerPoint Presentation</vt:lpstr>
      <vt:lpstr>PowerPoint Presentation</vt:lpstr>
      <vt:lpstr>Learning Central view:</vt:lpstr>
      <vt:lpstr>PowerPoint Presentation</vt:lpstr>
      <vt:lpstr>Description of courses/job aids:</vt:lpstr>
      <vt:lpstr>PowerPoint Presentation</vt:lpstr>
      <vt:lpstr>Workflow training -  Time Manager/Supervisor</vt:lpstr>
      <vt:lpstr>Workflow training -  Time Manager/Supervisor</vt:lpstr>
      <vt:lpstr>Workflow training -  Time Manager/Supervisor</vt:lpstr>
      <vt:lpstr>PowerPoint Presentation</vt:lpstr>
      <vt:lpstr>PowerPoint Presentation</vt:lpstr>
      <vt:lpstr>Workflow training -Employee</vt:lpstr>
      <vt:lpstr>Workflow training- Employee</vt:lpstr>
      <vt:lpstr>Next Steps</vt:lpstr>
      <vt:lpstr>Next Steps continued:</vt:lpstr>
      <vt:lpstr>Future expectations</vt:lpstr>
      <vt:lpstr>For on-going updates/support:</vt:lpstr>
      <vt:lpstr>Appendix:</vt:lpstr>
      <vt:lpstr>PowerPoint Presentation</vt:lpstr>
    </vt:vector>
  </TitlesOfParts>
  <Company>University of New Mexico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Symposium &lt;Insert Date&gt;</dc:title>
  <dc:creator>UNM HR</dc:creator>
  <cp:lastModifiedBy>Tricia Lynn Heaton</cp:lastModifiedBy>
  <cp:revision>272</cp:revision>
  <cp:lastPrinted>2012-08-09T21:06:08Z</cp:lastPrinted>
  <dcterms:created xsi:type="dcterms:W3CDTF">2006-03-29T18:42:58Z</dcterms:created>
  <dcterms:modified xsi:type="dcterms:W3CDTF">2012-08-09T21:46:09Z</dcterms:modified>
</cp:coreProperties>
</file>